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493" r:id="rId3"/>
    <p:sldId id="494" r:id="rId4"/>
    <p:sldId id="495" r:id="rId5"/>
    <p:sldId id="496" r:id="rId6"/>
    <p:sldId id="497" r:id="rId7"/>
    <p:sldId id="498" r:id="rId8"/>
    <p:sldId id="499" r:id="rId9"/>
    <p:sldId id="500" r:id="rId10"/>
    <p:sldId id="501" r:id="rId11"/>
    <p:sldId id="502" r:id="rId12"/>
    <p:sldId id="503" r:id="rId13"/>
    <p:sldId id="504" r:id="rId14"/>
    <p:sldId id="505" r:id="rId15"/>
    <p:sldId id="506" r:id="rId16"/>
    <p:sldId id="507" r:id="rId17"/>
    <p:sldId id="508" r:id="rId18"/>
    <p:sldId id="509" r:id="rId19"/>
    <p:sldId id="510" r:id="rId20"/>
    <p:sldId id="511" r:id="rId21"/>
    <p:sldId id="512" r:id="rId22"/>
    <p:sldId id="513" r:id="rId23"/>
    <p:sldId id="514" r:id="rId24"/>
    <p:sldId id="515" r:id="rId25"/>
    <p:sldId id="516" r:id="rId26"/>
    <p:sldId id="517" r:id="rId27"/>
    <p:sldId id="519" r:id="rId28"/>
    <p:sldId id="518" r:id="rId29"/>
    <p:sldId id="520" r:id="rId30"/>
    <p:sldId id="521" r:id="rId31"/>
    <p:sldId id="522" r:id="rId32"/>
    <p:sldId id="523" r:id="rId33"/>
  </p:sldIdLst>
  <p:sldSz cx="12192000" cy="6858000"/>
  <p:notesSz cx="6858000" cy="9144000"/>
  <p:defaultTextStyle>
    <a:defPPr>
      <a:defRPr lang="en-B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4" autoAdjust="0"/>
    <p:restoredTop sz="94660"/>
  </p:normalViewPr>
  <p:slideViewPr>
    <p:cSldViewPr snapToGrid="0">
      <p:cViewPr varScale="1">
        <p:scale>
          <a:sx n="65" d="100"/>
          <a:sy n="65" d="100"/>
        </p:scale>
        <p:origin x="78" y="5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wmf>
</file>

<file path=ppt/media/image24.wmf>
</file>

<file path=ppt/media/image25.wmf>
</file>

<file path=ppt/media/image26.wmf>
</file>

<file path=ppt/media/image27.wmf>
</file>

<file path=ppt/media/image28.wmf>
</file>

<file path=ppt/media/image29.wmf>
</file>

<file path=ppt/media/image3.png>
</file>

<file path=ppt/media/image30.wmf>
</file>

<file path=ppt/media/image31.wmf>
</file>

<file path=ppt/media/image32.wmf>
</file>

<file path=ppt/media/image33.wm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B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8A964F-5947-4072-BBA4-4662E18CE995}" type="datetimeFigureOut">
              <a:rPr lang="en-BB" smtClean="0"/>
              <a:t>05/02/2023</a:t>
            </a:fld>
            <a:endParaRPr lang="en-B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B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B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9F75D4-0BCD-4444-A365-AB1AF12FD0CC}" type="slidenum">
              <a:rPr lang="en-BB" smtClean="0"/>
              <a:t>‹#›</a:t>
            </a:fld>
            <a:endParaRPr lang="en-BB"/>
          </a:p>
        </p:txBody>
      </p:sp>
    </p:spTree>
    <p:extLst>
      <p:ext uri="{BB962C8B-B14F-4D97-AF65-F5344CB8AC3E}">
        <p14:creationId xmlns:p14="http://schemas.microsoft.com/office/powerpoint/2010/main" val="40136158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
        <p:cNvGrpSpPr/>
        <p:nvPr/>
      </p:nvGrpSpPr>
      <p:grpSpPr>
        <a:xfrm>
          <a:off x="0" y="0"/>
          <a:ext cx="0" cy="0"/>
          <a:chOff x="0" y="0"/>
          <a:chExt cx="0" cy="0"/>
        </a:xfrm>
      </p:grpSpPr>
      <p:sp>
        <p:nvSpPr>
          <p:cNvPr id="973" name="Google Shape;973;p14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74" name="Google Shape;974;p1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1"/>
        <p:cNvGrpSpPr/>
        <p:nvPr/>
      </p:nvGrpSpPr>
      <p:grpSpPr>
        <a:xfrm>
          <a:off x="0" y="0"/>
          <a:ext cx="0" cy="0"/>
          <a:chOff x="0" y="0"/>
          <a:chExt cx="0" cy="0"/>
        </a:xfrm>
      </p:grpSpPr>
      <p:sp>
        <p:nvSpPr>
          <p:cNvPr id="1032" name="Google Shape;1032;p15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33" name="Google Shape;1033;p1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8"/>
        <p:cNvGrpSpPr/>
        <p:nvPr/>
      </p:nvGrpSpPr>
      <p:grpSpPr>
        <a:xfrm>
          <a:off x="0" y="0"/>
          <a:ext cx="0" cy="0"/>
          <a:chOff x="0" y="0"/>
          <a:chExt cx="0" cy="0"/>
        </a:xfrm>
      </p:grpSpPr>
      <p:sp>
        <p:nvSpPr>
          <p:cNvPr id="1039" name="Google Shape;1039;p15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40" name="Google Shape;1040;p1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
        <p:cNvGrpSpPr/>
        <p:nvPr/>
      </p:nvGrpSpPr>
      <p:grpSpPr>
        <a:xfrm>
          <a:off x="0" y="0"/>
          <a:ext cx="0" cy="0"/>
          <a:chOff x="0" y="0"/>
          <a:chExt cx="0" cy="0"/>
        </a:xfrm>
      </p:grpSpPr>
      <p:sp>
        <p:nvSpPr>
          <p:cNvPr id="1061" name="Google Shape;1061;p15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62" name="Google Shape;1062;p1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7"/>
        <p:cNvGrpSpPr/>
        <p:nvPr/>
      </p:nvGrpSpPr>
      <p:grpSpPr>
        <a:xfrm>
          <a:off x="0" y="0"/>
          <a:ext cx="0" cy="0"/>
          <a:chOff x="0" y="0"/>
          <a:chExt cx="0" cy="0"/>
        </a:xfrm>
      </p:grpSpPr>
      <p:sp>
        <p:nvSpPr>
          <p:cNvPr id="1068" name="Google Shape;1068;p16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69" name="Google Shape;1069;p1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
        <p:cNvGrpSpPr/>
        <p:nvPr/>
      </p:nvGrpSpPr>
      <p:grpSpPr>
        <a:xfrm>
          <a:off x="0" y="0"/>
          <a:ext cx="0" cy="0"/>
          <a:chOff x="0" y="0"/>
          <a:chExt cx="0" cy="0"/>
        </a:xfrm>
      </p:grpSpPr>
      <p:sp>
        <p:nvSpPr>
          <p:cNvPr id="1075" name="Google Shape;1075;p16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76" name="Google Shape;1076;p1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p16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82" name="Google Shape;1082;p16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
        <p:cNvGrpSpPr/>
        <p:nvPr/>
      </p:nvGrpSpPr>
      <p:grpSpPr>
        <a:xfrm>
          <a:off x="0" y="0"/>
          <a:ext cx="0" cy="0"/>
          <a:chOff x="0" y="0"/>
          <a:chExt cx="0" cy="0"/>
        </a:xfrm>
      </p:grpSpPr>
      <p:sp>
        <p:nvSpPr>
          <p:cNvPr id="1102" name="Google Shape;1102;p16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03" name="Google Shape;1103;p16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8"/>
        <p:cNvGrpSpPr/>
        <p:nvPr/>
      </p:nvGrpSpPr>
      <p:grpSpPr>
        <a:xfrm>
          <a:off x="0" y="0"/>
          <a:ext cx="0" cy="0"/>
          <a:chOff x="0" y="0"/>
          <a:chExt cx="0" cy="0"/>
        </a:xfrm>
      </p:grpSpPr>
      <p:sp>
        <p:nvSpPr>
          <p:cNvPr id="1109" name="Google Shape;1109;p16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10" name="Google Shape;1110;p1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5"/>
        <p:cNvGrpSpPr/>
        <p:nvPr/>
      </p:nvGrpSpPr>
      <p:grpSpPr>
        <a:xfrm>
          <a:off x="0" y="0"/>
          <a:ext cx="0" cy="0"/>
          <a:chOff x="0" y="0"/>
          <a:chExt cx="0" cy="0"/>
        </a:xfrm>
      </p:grpSpPr>
      <p:sp>
        <p:nvSpPr>
          <p:cNvPr id="1116" name="Google Shape;1116;p16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17" name="Google Shape;1117;p16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
        <p:cNvGrpSpPr/>
        <p:nvPr/>
      </p:nvGrpSpPr>
      <p:grpSpPr>
        <a:xfrm>
          <a:off x="0" y="0"/>
          <a:ext cx="0" cy="0"/>
          <a:chOff x="0" y="0"/>
          <a:chExt cx="0" cy="0"/>
        </a:xfrm>
      </p:grpSpPr>
      <p:sp>
        <p:nvSpPr>
          <p:cNvPr id="1122" name="Google Shape;1122;p16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23" name="Google Shape;1123;p16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
        <p:cNvGrpSpPr/>
        <p:nvPr/>
      </p:nvGrpSpPr>
      <p:grpSpPr>
        <a:xfrm>
          <a:off x="0" y="0"/>
          <a:ext cx="0" cy="0"/>
          <a:chOff x="0" y="0"/>
          <a:chExt cx="0" cy="0"/>
        </a:xfrm>
      </p:grpSpPr>
      <p:sp>
        <p:nvSpPr>
          <p:cNvPr id="981" name="Google Shape;981;p14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82" name="Google Shape;982;p1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7"/>
        <p:cNvGrpSpPr/>
        <p:nvPr/>
      </p:nvGrpSpPr>
      <p:grpSpPr>
        <a:xfrm>
          <a:off x="0" y="0"/>
          <a:ext cx="0" cy="0"/>
          <a:chOff x="0" y="0"/>
          <a:chExt cx="0" cy="0"/>
        </a:xfrm>
      </p:grpSpPr>
      <p:sp>
        <p:nvSpPr>
          <p:cNvPr id="1128" name="Google Shape;1128;p17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29" name="Google Shape;1129;p17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
        <p:cNvGrpSpPr/>
        <p:nvPr/>
      </p:nvGrpSpPr>
      <p:grpSpPr>
        <a:xfrm>
          <a:off x="0" y="0"/>
          <a:ext cx="0" cy="0"/>
          <a:chOff x="0" y="0"/>
          <a:chExt cx="0" cy="0"/>
        </a:xfrm>
      </p:grpSpPr>
      <p:sp>
        <p:nvSpPr>
          <p:cNvPr id="987" name="Google Shape;987;p14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88" name="Google Shape;988;p1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1"/>
        <p:cNvGrpSpPr/>
        <p:nvPr/>
      </p:nvGrpSpPr>
      <p:grpSpPr>
        <a:xfrm>
          <a:off x="0" y="0"/>
          <a:ext cx="0" cy="0"/>
          <a:chOff x="0" y="0"/>
          <a:chExt cx="0" cy="0"/>
        </a:xfrm>
      </p:grpSpPr>
      <p:sp>
        <p:nvSpPr>
          <p:cNvPr id="992" name="Google Shape;992;p14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93" name="Google Shape;993;p1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Google Shape;998;p15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99" name="Google Shape;999;p1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3"/>
        <p:cNvGrpSpPr/>
        <p:nvPr/>
      </p:nvGrpSpPr>
      <p:grpSpPr>
        <a:xfrm>
          <a:off x="0" y="0"/>
          <a:ext cx="0" cy="0"/>
          <a:chOff x="0" y="0"/>
          <a:chExt cx="0" cy="0"/>
        </a:xfrm>
      </p:grpSpPr>
      <p:sp>
        <p:nvSpPr>
          <p:cNvPr id="1004" name="Google Shape;1004;p15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05" name="Google Shape;1005;p15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p15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11" name="Google Shape;1011;p1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
        <p:cNvGrpSpPr/>
        <p:nvPr/>
      </p:nvGrpSpPr>
      <p:grpSpPr>
        <a:xfrm>
          <a:off x="0" y="0"/>
          <a:ext cx="0" cy="0"/>
          <a:chOff x="0" y="0"/>
          <a:chExt cx="0" cy="0"/>
        </a:xfrm>
      </p:grpSpPr>
      <p:sp>
        <p:nvSpPr>
          <p:cNvPr id="1019" name="Google Shape;1019;p15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20" name="Google Shape;1020;p1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4"/>
        <p:cNvGrpSpPr/>
        <p:nvPr/>
      </p:nvGrpSpPr>
      <p:grpSpPr>
        <a:xfrm>
          <a:off x="0" y="0"/>
          <a:ext cx="0" cy="0"/>
          <a:chOff x="0" y="0"/>
          <a:chExt cx="0" cy="0"/>
        </a:xfrm>
      </p:grpSpPr>
      <p:sp>
        <p:nvSpPr>
          <p:cNvPr id="1025" name="Google Shape;1025;p15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26" name="Google Shape;1026;p15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918AD-3AB8-CAE1-3759-74FCF03E17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BB"/>
          </a:p>
        </p:txBody>
      </p:sp>
      <p:sp>
        <p:nvSpPr>
          <p:cNvPr id="3" name="Subtitle 2">
            <a:extLst>
              <a:ext uri="{FF2B5EF4-FFF2-40B4-BE49-F238E27FC236}">
                <a16:creationId xmlns:a16="http://schemas.microsoft.com/office/drawing/2014/main" id="{CEFD5B2F-817A-8F8E-5013-E5A19127DEA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BB"/>
          </a:p>
        </p:txBody>
      </p:sp>
      <p:sp>
        <p:nvSpPr>
          <p:cNvPr id="4" name="Date Placeholder 3">
            <a:extLst>
              <a:ext uri="{FF2B5EF4-FFF2-40B4-BE49-F238E27FC236}">
                <a16:creationId xmlns:a16="http://schemas.microsoft.com/office/drawing/2014/main" id="{15DF579D-0207-C8BA-6C9C-3520B8C6106D}"/>
              </a:ext>
            </a:extLst>
          </p:cNvPr>
          <p:cNvSpPr>
            <a:spLocks noGrp="1"/>
          </p:cNvSpPr>
          <p:nvPr>
            <p:ph type="dt" sz="half" idx="10"/>
          </p:nvPr>
        </p:nvSpPr>
        <p:spPr/>
        <p:txBody>
          <a:bodyPr/>
          <a:lstStyle/>
          <a:p>
            <a:fld id="{B68ADFE0-183C-42F6-9245-76C3AE44E863}" type="datetimeFigureOut">
              <a:rPr lang="en-BB" smtClean="0"/>
              <a:t>05/02/2023</a:t>
            </a:fld>
            <a:endParaRPr lang="en-BB"/>
          </a:p>
        </p:txBody>
      </p:sp>
      <p:sp>
        <p:nvSpPr>
          <p:cNvPr id="5" name="Footer Placeholder 4">
            <a:extLst>
              <a:ext uri="{FF2B5EF4-FFF2-40B4-BE49-F238E27FC236}">
                <a16:creationId xmlns:a16="http://schemas.microsoft.com/office/drawing/2014/main" id="{20807E30-7D59-15BB-9BED-070A06E0D9C5}"/>
              </a:ext>
            </a:extLst>
          </p:cNvPr>
          <p:cNvSpPr>
            <a:spLocks noGrp="1"/>
          </p:cNvSpPr>
          <p:nvPr>
            <p:ph type="ftr" sz="quarter" idx="11"/>
          </p:nvPr>
        </p:nvSpPr>
        <p:spPr/>
        <p:txBody>
          <a:bodyPr/>
          <a:lstStyle/>
          <a:p>
            <a:endParaRPr lang="en-BB"/>
          </a:p>
        </p:txBody>
      </p:sp>
      <p:sp>
        <p:nvSpPr>
          <p:cNvPr id="6" name="Slide Number Placeholder 5">
            <a:extLst>
              <a:ext uri="{FF2B5EF4-FFF2-40B4-BE49-F238E27FC236}">
                <a16:creationId xmlns:a16="http://schemas.microsoft.com/office/drawing/2014/main" id="{BA278154-9F2F-CB16-E5E6-CDCA94541B8B}"/>
              </a:ext>
            </a:extLst>
          </p:cNvPr>
          <p:cNvSpPr>
            <a:spLocks noGrp="1"/>
          </p:cNvSpPr>
          <p:nvPr>
            <p:ph type="sldNum" sz="quarter" idx="12"/>
          </p:nvPr>
        </p:nvSpPr>
        <p:spPr/>
        <p:txBody>
          <a:bodyPr/>
          <a:lstStyle/>
          <a:p>
            <a:fld id="{24FD3CA4-09B4-49B0-8F62-3821F2A6DA47}" type="slidenum">
              <a:rPr lang="en-BB" smtClean="0"/>
              <a:t>‹#›</a:t>
            </a:fld>
            <a:endParaRPr lang="en-BB"/>
          </a:p>
        </p:txBody>
      </p:sp>
    </p:spTree>
    <p:extLst>
      <p:ext uri="{BB962C8B-B14F-4D97-AF65-F5344CB8AC3E}">
        <p14:creationId xmlns:p14="http://schemas.microsoft.com/office/powerpoint/2010/main" val="41974811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6D7C7-2B6B-EEA4-A0E1-2D6AC7BB15E0}"/>
              </a:ext>
            </a:extLst>
          </p:cNvPr>
          <p:cNvSpPr>
            <a:spLocks noGrp="1"/>
          </p:cNvSpPr>
          <p:nvPr>
            <p:ph type="title"/>
          </p:nvPr>
        </p:nvSpPr>
        <p:spPr/>
        <p:txBody>
          <a:bodyPr/>
          <a:lstStyle/>
          <a:p>
            <a:r>
              <a:rPr lang="en-US"/>
              <a:t>Click to edit Master title style</a:t>
            </a:r>
            <a:endParaRPr lang="en-BB"/>
          </a:p>
        </p:txBody>
      </p:sp>
      <p:sp>
        <p:nvSpPr>
          <p:cNvPr id="3" name="Vertical Text Placeholder 2">
            <a:extLst>
              <a:ext uri="{FF2B5EF4-FFF2-40B4-BE49-F238E27FC236}">
                <a16:creationId xmlns:a16="http://schemas.microsoft.com/office/drawing/2014/main" id="{5C095E14-E2C8-A1F9-CB08-7B1FE8B6C75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B"/>
          </a:p>
        </p:txBody>
      </p:sp>
      <p:sp>
        <p:nvSpPr>
          <p:cNvPr id="4" name="Date Placeholder 3">
            <a:extLst>
              <a:ext uri="{FF2B5EF4-FFF2-40B4-BE49-F238E27FC236}">
                <a16:creationId xmlns:a16="http://schemas.microsoft.com/office/drawing/2014/main" id="{FFB9521A-B9BF-FE29-52C6-2F987C9AC770}"/>
              </a:ext>
            </a:extLst>
          </p:cNvPr>
          <p:cNvSpPr>
            <a:spLocks noGrp="1"/>
          </p:cNvSpPr>
          <p:nvPr>
            <p:ph type="dt" sz="half" idx="10"/>
          </p:nvPr>
        </p:nvSpPr>
        <p:spPr/>
        <p:txBody>
          <a:bodyPr/>
          <a:lstStyle/>
          <a:p>
            <a:fld id="{B68ADFE0-183C-42F6-9245-76C3AE44E863}" type="datetimeFigureOut">
              <a:rPr lang="en-BB" smtClean="0"/>
              <a:t>05/02/2023</a:t>
            </a:fld>
            <a:endParaRPr lang="en-BB"/>
          </a:p>
        </p:txBody>
      </p:sp>
      <p:sp>
        <p:nvSpPr>
          <p:cNvPr id="5" name="Footer Placeholder 4">
            <a:extLst>
              <a:ext uri="{FF2B5EF4-FFF2-40B4-BE49-F238E27FC236}">
                <a16:creationId xmlns:a16="http://schemas.microsoft.com/office/drawing/2014/main" id="{3BF36EA9-EC98-25B1-C85E-ACCAA9D4BC0C}"/>
              </a:ext>
            </a:extLst>
          </p:cNvPr>
          <p:cNvSpPr>
            <a:spLocks noGrp="1"/>
          </p:cNvSpPr>
          <p:nvPr>
            <p:ph type="ftr" sz="quarter" idx="11"/>
          </p:nvPr>
        </p:nvSpPr>
        <p:spPr/>
        <p:txBody>
          <a:bodyPr/>
          <a:lstStyle/>
          <a:p>
            <a:endParaRPr lang="en-BB"/>
          </a:p>
        </p:txBody>
      </p:sp>
      <p:sp>
        <p:nvSpPr>
          <p:cNvPr id="6" name="Slide Number Placeholder 5">
            <a:extLst>
              <a:ext uri="{FF2B5EF4-FFF2-40B4-BE49-F238E27FC236}">
                <a16:creationId xmlns:a16="http://schemas.microsoft.com/office/drawing/2014/main" id="{1D37227B-F5D2-FF5D-6F7C-CE81FDA31955}"/>
              </a:ext>
            </a:extLst>
          </p:cNvPr>
          <p:cNvSpPr>
            <a:spLocks noGrp="1"/>
          </p:cNvSpPr>
          <p:nvPr>
            <p:ph type="sldNum" sz="quarter" idx="12"/>
          </p:nvPr>
        </p:nvSpPr>
        <p:spPr/>
        <p:txBody>
          <a:bodyPr/>
          <a:lstStyle/>
          <a:p>
            <a:fld id="{24FD3CA4-09B4-49B0-8F62-3821F2A6DA47}" type="slidenum">
              <a:rPr lang="en-BB" smtClean="0"/>
              <a:t>‹#›</a:t>
            </a:fld>
            <a:endParaRPr lang="en-BB"/>
          </a:p>
        </p:txBody>
      </p:sp>
    </p:spTree>
    <p:extLst>
      <p:ext uri="{BB962C8B-B14F-4D97-AF65-F5344CB8AC3E}">
        <p14:creationId xmlns:p14="http://schemas.microsoft.com/office/powerpoint/2010/main" val="2093519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E30E11E-B544-5180-8088-9DC64F90704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BB"/>
          </a:p>
        </p:txBody>
      </p:sp>
      <p:sp>
        <p:nvSpPr>
          <p:cNvPr id="3" name="Vertical Text Placeholder 2">
            <a:extLst>
              <a:ext uri="{FF2B5EF4-FFF2-40B4-BE49-F238E27FC236}">
                <a16:creationId xmlns:a16="http://schemas.microsoft.com/office/drawing/2014/main" id="{E1DFED30-5081-2861-0210-4CEC845300C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B"/>
          </a:p>
        </p:txBody>
      </p:sp>
      <p:sp>
        <p:nvSpPr>
          <p:cNvPr id="4" name="Date Placeholder 3">
            <a:extLst>
              <a:ext uri="{FF2B5EF4-FFF2-40B4-BE49-F238E27FC236}">
                <a16:creationId xmlns:a16="http://schemas.microsoft.com/office/drawing/2014/main" id="{C06FA36B-0980-4AA1-4CC7-5A77D07D6CB1}"/>
              </a:ext>
            </a:extLst>
          </p:cNvPr>
          <p:cNvSpPr>
            <a:spLocks noGrp="1"/>
          </p:cNvSpPr>
          <p:nvPr>
            <p:ph type="dt" sz="half" idx="10"/>
          </p:nvPr>
        </p:nvSpPr>
        <p:spPr/>
        <p:txBody>
          <a:bodyPr/>
          <a:lstStyle/>
          <a:p>
            <a:fld id="{B68ADFE0-183C-42F6-9245-76C3AE44E863}" type="datetimeFigureOut">
              <a:rPr lang="en-BB" smtClean="0"/>
              <a:t>05/02/2023</a:t>
            </a:fld>
            <a:endParaRPr lang="en-BB"/>
          </a:p>
        </p:txBody>
      </p:sp>
      <p:sp>
        <p:nvSpPr>
          <p:cNvPr id="5" name="Footer Placeholder 4">
            <a:extLst>
              <a:ext uri="{FF2B5EF4-FFF2-40B4-BE49-F238E27FC236}">
                <a16:creationId xmlns:a16="http://schemas.microsoft.com/office/drawing/2014/main" id="{78260CF5-AE0A-087F-B2C8-48293AF857CD}"/>
              </a:ext>
            </a:extLst>
          </p:cNvPr>
          <p:cNvSpPr>
            <a:spLocks noGrp="1"/>
          </p:cNvSpPr>
          <p:nvPr>
            <p:ph type="ftr" sz="quarter" idx="11"/>
          </p:nvPr>
        </p:nvSpPr>
        <p:spPr/>
        <p:txBody>
          <a:bodyPr/>
          <a:lstStyle/>
          <a:p>
            <a:endParaRPr lang="en-BB"/>
          </a:p>
        </p:txBody>
      </p:sp>
      <p:sp>
        <p:nvSpPr>
          <p:cNvPr id="6" name="Slide Number Placeholder 5">
            <a:extLst>
              <a:ext uri="{FF2B5EF4-FFF2-40B4-BE49-F238E27FC236}">
                <a16:creationId xmlns:a16="http://schemas.microsoft.com/office/drawing/2014/main" id="{1A500A20-FE81-D3AB-6DE9-07A477F972DA}"/>
              </a:ext>
            </a:extLst>
          </p:cNvPr>
          <p:cNvSpPr>
            <a:spLocks noGrp="1"/>
          </p:cNvSpPr>
          <p:nvPr>
            <p:ph type="sldNum" sz="quarter" idx="12"/>
          </p:nvPr>
        </p:nvSpPr>
        <p:spPr/>
        <p:txBody>
          <a:bodyPr/>
          <a:lstStyle/>
          <a:p>
            <a:fld id="{24FD3CA4-09B4-49B0-8F62-3821F2A6DA47}" type="slidenum">
              <a:rPr lang="en-BB" smtClean="0"/>
              <a:t>‹#›</a:t>
            </a:fld>
            <a:endParaRPr lang="en-BB"/>
          </a:p>
        </p:txBody>
      </p:sp>
    </p:spTree>
    <p:extLst>
      <p:ext uri="{BB962C8B-B14F-4D97-AF65-F5344CB8AC3E}">
        <p14:creationId xmlns:p14="http://schemas.microsoft.com/office/powerpoint/2010/main" val="13854521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623D7-1118-778B-9223-19A616D50DBC}"/>
              </a:ext>
            </a:extLst>
          </p:cNvPr>
          <p:cNvSpPr>
            <a:spLocks noGrp="1"/>
          </p:cNvSpPr>
          <p:nvPr>
            <p:ph type="title"/>
          </p:nvPr>
        </p:nvSpPr>
        <p:spPr/>
        <p:txBody>
          <a:bodyPr/>
          <a:lstStyle/>
          <a:p>
            <a:r>
              <a:rPr lang="en-US"/>
              <a:t>Click to edit Master title style</a:t>
            </a:r>
            <a:endParaRPr lang="en-BB"/>
          </a:p>
        </p:txBody>
      </p:sp>
      <p:sp>
        <p:nvSpPr>
          <p:cNvPr id="3" name="Content Placeholder 2">
            <a:extLst>
              <a:ext uri="{FF2B5EF4-FFF2-40B4-BE49-F238E27FC236}">
                <a16:creationId xmlns:a16="http://schemas.microsoft.com/office/drawing/2014/main" id="{E8EDDC22-2D82-2FE3-0CED-31FA4C438D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B"/>
          </a:p>
        </p:txBody>
      </p:sp>
      <p:sp>
        <p:nvSpPr>
          <p:cNvPr id="4" name="Date Placeholder 3">
            <a:extLst>
              <a:ext uri="{FF2B5EF4-FFF2-40B4-BE49-F238E27FC236}">
                <a16:creationId xmlns:a16="http://schemas.microsoft.com/office/drawing/2014/main" id="{31A89C97-62E4-89BA-C833-1916C8A568C9}"/>
              </a:ext>
            </a:extLst>
          </p:cNvPr>
          <p:cNvSpPr>
            <a:spLocks noGrp="1"/>
          </p:cNvSpPr>
          <p:nvPr>
            <p:ph type="dt" sz="half" idx="10"/>
          </p:nvPr>
        </p:nvSpPr>
        <p:spPr/>
        <p:txBody>
          <a:bodyPr/>
          <a:lstStyle/>
          <a:p>
            <a:fld id="{B68ADFE0-183C-42F6-9245-76C3AE44E863}" type="datetimeFigureOut">
              <a:rPr lang="en-BB" smtClean="0"/>
              <a:t>05/02/2023</a:t>
            </a:fld>
            <a:endParaRPr lang="en-BB"/>
          </a:p>
        </p:txBody>
      </p:sp>
      <p:sp>
        <p:nvSpPr>
          <p:cNvPr id="5" name="Footer Placeholder 4">
            <a:extLst>
              <a:ext uri="{FF2B5EF4-FFF2-40B4-BE49-F238E27FC236}">
                <a16:creationId xmlns:a16="http://schemas.microsoft.com/office/drawing/2014/main" id="{E62F1717-D271-7036-8C1C-E6453757A0B2}"/>
              </a:ext>
            </a:extLst>
          </p:cNvPr>
          <p:cNvSpPr>
            <a:spLocks noGrp="1"/>
          </p:cNvSpPr>
          <p:nvPr>
            <p:ph type="ftr" sz="quarter" idx="11"/>
          </p:nvPr>
        </p:nvSpPr>
        <p:spPr/>
        <p:txBody>
          <a:bodyPr/>
          <a:lstStyle/>
          <a:p>
            <a:endParaRPr lang="en-BB"/>
          </a:p>
        </p:txBody>
      </p:sp>
      <p:sp>
        <p:nvSpPr>
          <p:cNvPr id="6" name="Slide Number Placeholder 5">
            <a:extLst>
              <a:ext uri="{FF2B5EF4-FFF2-40B4-BE49-F238E27FC236}">
                <a16:creationId xmlns:a16="http://schemas.microsoft.com/office/drawing/2014/main" id="{D552D8F5-82E1-7150-10FF-FDB3826E232F}"/>
              </a:ext>
            </a:extLst>
          </p:cNvPr>
          <p:cNvSpPr>
            <a:spLocks noGrp="1"/>
          </p:cNvSpPr>
          <p:nvPr>
            <p:ph type="sldNum" sz="quarter" idx="12"/>
          </p:nvPr>
        </p:nvSpPr>
        <p:spPr/>
        <p:txBody>
          <a:bodyPr/>
          <a:lstStyle/>
          <a:p>
            <a:fld id="{24FD3CA4-09B4-49B0-8F62-3821F2A6DA47}" type="slidenum">
              <a:rPr lang="en-BB" smtClean="0"/>
              <a:t>‹#›</a:t>
            </a:fld>
            <a:endParaRPr lang="en-BB"/>
          </a:p>
        </p:txBody>
      </p:sp>
    </p:spTree>
    <p:extLst>
      <p:ext uri="{BB962C8B-B14F-4D97-AF65-F5344CB8AC3E}">
        <p14:creationId xmlns:p14="http://schemas.microsoft.com/office/powerpoint/2010/main" val="361148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DE17A-D5BD-282E-9EBF-F5BF0A3F21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BB"/>
          </a:p>
        </p:txBody>
      </p:sp>
      <p:sp>
        <p:nvSpPr>
          <p:cNvPr id="3" name="Text Placeholder 2">
            <a:extLst>
              <a:ext uri="{FF2B5EF4-FFF2-40B4-BE49-F238E27FC236}">
                <a16:creationId xmlns:a16="http://schemas.microsoft.com/office/drawing/2014/main" id="{F725C73D-DED3-9DDE-5282-2022C1347A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9D9C772-A2DC-5356-CF67-F0E315BE2AEF}"/>
              </a:ext>
            </a:extLst>
          </p:cNvPr>
          <p:cNvSpPr>
            <a:spLocks noGrp="1"/>
          </p:cNvSpPr>
          <p:nvPr>
            <p:ph type="dt" sz="half" idx="10"/>
          </p:nvPr>
        </p:nvSpPr>
        <p:spPr/>
        <p:txBody>
          <a:bodyPr/>
          <a:lstStyle/>
          <a:p>
            <a:fld id="{B68ADFE0-183C-42F6-9245-76C3AE44E863}" type="datetimeFigureOut">
              <a:rPr lang="en-BB" smtClean="0"/>
              <a:t>05/02/2023</a:t>
            </a:fld>
            <a:endParaRPr lang="en-BB"/>
          </a:p>
        </p:txBody>
      </p:sp>
      <p:sp>
        <p:nvSpPr>
          <p:cNvPr id="5" name="Footer Placeholder 4">
            <a:extLst>
              <a:ext uri="{FF2B5EF4-FFF2-40B4-BE49-F238E27FC236}">
                <a16:creationId xmlns:a16="http://schemas.microsoft.com/office/drawing/2014/main" id="{415CD0C5-ECCB-1B41-3B43-0EF382127B2E}"/>
              </a:ext>
            </a:extLst>
          </p:cNvPr>
          <p:cNvSpPr>
            <a:spLocks noGrp="1"/>
          </p:cNvSpPr>
          <p:nvPr>
            <p:ph type="ftr" sz="quarter" idx="11"/>
          </p:nvPr>
        </p:nvSpPr>
        <p:spPr/>
        <p:txBody>
          <a:bodyPr/>
          <a:lstStyle/>
          <a:p>
            <a:endParaRPr lang="en-BB"/>
          </a:p>
        </p:txBody>
      </p:sp>
      <p:sp>
        <p:nvSpPr>
          <p:cNvPr id="6" name="Slide Number Placeholder 5">
            <a:extLst>
              <a:ext uri="{FF2B5EF4-FFF2-40B4-BE49-F238E27FC236}">
                <a16:creationId xmlns:a16="http://schemas.microsoft.com/office/drawing/2014/main" id="{C7BB0C52-F333-4B12-1639-E65EE63708B8}"/>
              </a:ext>
            </a:extLst>
          </p:cNvPr>
          <p:cNvSpPr>
            <a:spLocks noGrp="1"/>
          </p:cNvSpPr>
          <p:nvPr>
            <p:ph type="sldNum" sz="quarter" idx="12"/>
          </p:nvPr>
        </p:nvSpPr>
        <p:spPr/>
        <p:txBody>
          <a:bodyPr/>
          <a:lstStyle/>
          <a:p>
            <a:fld id="{24FD3CA4-09B4-49B0-8F62-3821F2A6DA47}" type="slidenum">
              <a:rPr lang="en-BB" smtClean="0"/>
              <a:t>‹#›</a:t>
            </a:fld>
            <a:endParaRPr lang="en-BB"/>
          </a:p>
        </p:txBody>
      </p:sp>
    </p:spTree>
    <p:extLst>
      <p:ext uri="{BB962C8B-B14F-4D97-AF65-F5344CB8AC3E}">
        <p14:creationId xmlns:p14="http://schemas.microsoft.com/office/powerpoint/2010/main" val="1157179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03466-CF7D-96ED-F6AA-732E0641D18D}"/>
              </a:ext>
            </a:extLst>
          </p:cNvPr>
          <p:cNvSpPr>
            <a:spLocks noGrp="1"/>
          </p:cNvSpPr>
          <p:nvPr>
            <p:ph type="title"/>
          </p:nvPr>
        </p:nvSpPr>
        <p:spPr/>
        <p:txBody>
          <a:bodyPr/>
          <a:lstStyle/>
          <a:p>
            <a:r>
              <a:rPr lang="en-US"/>
              <a:t>Click to edit Master title style</a:t>
            </a:r>
            <a:endParaRPr lang="en-BB"/>
          </a:p>
        </p:txBody>
      </p:sp>
      <p:sp>
        <p:nvSpPr>
          <p:cNvPr id="3" name="Content Placeholder 2">
            <a:extLst>
              <a:ext uri="{FF2B5EF4-FFF2-40B4-BE49-F238E27FC236}">
                <a16:creationId xmlns:a16="http://schemas.microsoft.com/office/drawing/2014/main" id="{315F515E-1551-CB0B-A4EC-25602139B25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B"/>
          </a:p>
        </p:txBody>
      </p:sp>
      <p:sp>
        <p:nvSpPr>
          <p:cNvPr id="4" name="Content Placeholder 3">
            <a:extLst>
              <a:ext uri="{FF2B5EF4-FFF2-40B4-BE49-F238E27FC236}">
                <a16:creationId xmlns:a16="http://schemas.microsoft.com/office/drawing/2014/main" id="{F9563A25-EB07-7F8F-DE55-38A56C1C038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B"/>
          </a:p>
        </p:txBody>
      </p:sp>
      <p:sp>
        <p:nvSpPr>
          <p:cNvPr id="5" name="Date Placeholder 4">
            <a:extLst>
              <a:ext uri="{FF2B5EF4-FFF2-40B4-BE49-F238E27FC236}">
                <a16:creationId xmlns:a16="http://schemas.microsoft.com/office/drawing/2014/main" id="{DF139308-C00D-A0B5-B58F-904C4D556DD8}"/>
              </a:ext>
            </a:extLst>
          </p:cNvPr>
          <p:cNvSpPr>
            <a:spLocks noGrp="1"/>
          </p:cNvSpPr>
          <p:nvPr>
            <p:ph type="dt" sz="half" idx="10"/>
          </p:nvPr>
        </p:nvSpPr>
        <p:spPr/>
        <p:txBody>
          <a:bodyPr/>
          <a:lstStyle/>
          <a:p>
            <a:fld id="{B68ADFE0-183C-42F6-9245-76C3AE44E863}" type="datetimeFigureOut">
              <a:rPr lang="en-BB" smtClean="0"/>
              <a:t>05/02/2023</a:t>
            </a:fld>
            <a:endParaRPr lang="en-BB"/>
          </a:p>
        </p:txBody>
      </p:sp>
      <p:sp>
        <p:nvSpPr>
          <p:cNvPr id="6" name="Footer Placeholder 5">
            <a:extLst>
              <a:ext uri="{FF2B5EF4-FFF2-40B4-BE49-F238E27FC236}">
                <a16:creationId xmlns:a16="http://schemas.microsoft.com/office/drawing/2014/main" id="{5BDB94E8-DF50-3AA8-7C75-4B822A0DC6D8}"/>
              </a:ext>
            </a:extLst>
          </p:cNvPr>
          <p:cNvSpPr>
            <a:spLocks noGrp="1"/>
          </p:cNvSpPr>
          <p:nvPr>
            <p:ph type="ftr" sz="quarter" idx="11"/>
          </p:nvPr>
        </p:nvSpPr>
        <p:spPr/>
        <p:txBody>
          <a:bodyPr/>
          <a:lstStyle/>
          <a:p>
            <a:endParaRPr lang="en-BB"/>
          </a:p>
        </p:txBody>
      </p:sp>
      <p:sp>
        <p:nvSpPr>
          <p:cNvPr id="7" name="Slide Number Placeholder 6">
            <a:extLst>
              <a:ext uri="{FF2B5EF4-FFF2-40B4-BE49-F238E27FC236}">
                <a16:creationId xmlns:a16="http://schemas.microsoft.com/office/drawing/2014/main" id="{94D7DB24-D79C-0FB3-D891-841256540DCB}"/>
              </a:ext>
            </a:extLst>
          </p:cNvPr>
          <p:cNvSpPr>
            <a:spLocks noGrp="1"/>
          </p:cNvSpPr>
          <p:nvPr>
            <p:ph type="sldNum" sz="quarter" idx="12"/>
          </p:nvPr>
        </p:nvSpPr>
        <p:spPr/>
        <p:txBody>
          <a:bodyPr/>
          <a:lstStyle/>
          <a:p>
            <a:fld id="{24FD3CA4-09B4-49B0-8F62-3821F2A6DA47}" type="slidenum">
              <a:rPr lang="en-BB" smtClean="0"/>
              <a:t>‹#›</a:t>
            </a:fld>
            <a:endParaRPr lang="en-BB"/>
          </a:p>
        </p:txBody>
      </p:sp>
    </p:spTree>
    <p:extLst>
      <p:ext uri="{BB962C8B-B14F-4D97-AF65-F5344CB8AC3E}">
        <p14:creationId xmlns:p14="http://schemas.microsoft.com/office/powerpoint/2010/main" val="8163230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D7078-68FF-1A31-FAB0-72E7406CF264}"/>
              </a:ext>
            </a:extLst>
          </p:cNvPr>
          <p:cNvSpPr>
            <a:spLocks noGrp="1"/>
          </p:cNvSpPr>
          <p:nvPr>
            <p:ph type="title"/>
          </p:nvPr>
        </p:nvSpPr>
        <p:spPr>
          <a:xfrm>
            <a:off x="839788" y="365125"/>
            <a:ext cx="10515600" cy="1325563"/>
          </a:xfrm>
        </p:spPr>
        <p:txBody>
          <a:bodyPr/>
          <a:lstStyle/>
          <a:p>
            <a:r>
              <a:rPr lang="en-US"/>
              <a:t>Click to edit Master title style</a:t>
            </a:r>
            <a:endParaRPr lang="en-BB"/>
          </a:p>
        </p:txBody>
      </p:sp>
      <p:sp>
        <p:nvSpPr>
          <p:cNvPr id="3" name="Text Placeholder 2">
            <a:extLst>
              <a:ext uri="{FF2B5EF4-FFF2-40B4-BE49-F238E27FC236}">
                <a16:creationId xmlns:a16="http://schemas.microsoft.com/office/drawing/2014/main" id="{ED203F78-9FC5-BBC7-FDFE-DAF9E12A12E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27BED3A-A6A9-CB54-9A49-643B68DA53F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B"/>
          </a:p>
        </p:txBody>
      </p:sp>
      <p:sp>
        <p:nvSpPr>
          <p:cNvPr id="5" name="Text Placeholder 4">
            <a:extLst>
              <a:ext uri="{FF2B5EF4-FFF2-40B4-BE49-F238E27FC236}">
                <a16:creationId xmlns:a16="http://schemas.microsoft.com/office/drawing/2014/main" id="{F2C953CB-6EEB-86C7-2DC6-CA5D5B27A8B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31BA20A-AC74-A930-9BE7-D1174F92C2F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B"/>
          </a:p>
        </p:txBody>
      </p:sp>
      <p:sp>
        <p:nvSpPr>
          <p:cNvPr id="7" name="Date Placeholder 6">
            <a:extLst>
              <a:ext uri="{FF2B5EF4-FFF2-40B4-BE49-F238E27FC236}">
                <a16:creationId xmlns:a16="http://schemas.microsoft.com/office/drawing/2014/main" id="{673921C5-B1FC-A64F-9294-D7275E4F6FA2}"/>
              </a:ext>
            </a:extLst>
          </p:cNvPr>
          <p:cNvSpPr>
            <a:spLocks noGrp="1"/>
          </p:cNvSpPr>
          <p:nvPr>
            <p:ph type="dt" sz="half" idx="10"/>
          </p:nvPr>
        </p:nvSpPr>
        <p:spPr/>
        <p:txBody>
          <a:bodyPr/>
          <a:lstStyle/>
          <a:p>
            <a:fld id="{B68ADFE0-183C-42F6-9245-76C3AE44E863}" type="datetimeFigureOut">
              <a:rPr lang="en-BB" smtClean="0"/>
              <a:t>05/02/2023</a:t>
            </a:fld>
            <a:endParaRPr lang="en-BB"/>
          </a:p>
        </p:txBody>
      </p:sp>
      <p:sp>
        <p:nvSpPr>
          <p:cNvPr id="8" name="Footer Placeholder 7">
            <a:extLst>
              <a:ext uri="{FF2B5EF4-FFF2-40B4-BE49-F238E27FC236}">
                <a16:creationId xmlns:a16="http://schemas.microsoft.com/office/drawing/2014/main" id="{670440B9-5CAC-9AA6-331C-5031EA987D39}"/>
              </a:ext>
            </a:extLst>
          </p:cNvPr>
          <p:cNvSpPr>
            <a:spLocks noGrp="1"/>
          </p:cNvSpPr>
          <p:nvPr>
            <p:ph type="ftr" sz="quarter" idx="11"/>
          </p:nvPr>
        </p:nvSpPr>
        <p:spPr/>
        <p:txBody>
          <a:bodyPr/>
          <a:lstStyle/>
          <a:p>
            <a:endParaRPr lang="en-BB"/>
          </a:p>
        </p:txBody>
      </p:sp>
      <p:sp>
        <p:nvSpPr>
          <p:cNvPr id="9" name="Slide Number Placeholder 8">
            <a:extLst>
              <a:ext uri="{FF2B5EF4-FFF2-40B4-BE49-F238E27FC236}">
                <a16:creationId xmlns:a16="http://schemas.microsoft.com/office/drawing/2014/main" id="{4C065F5B-516E-CADF-8768-ACA0A9D5AAB4}"/>
              </a:ext>
            </a:extLst>
          </p:cNvPr>
          <p:cNvSpPr>
            <a:spLocks noGrp="1"/>
          </p:cNvSpPr>
          <p:nvPr>
            <p:ph type="sldNum" sz="quarter" idx="12"/>
          </p:nvPr>
        </p:nvSpPr>
        <p:spPr/>
        <p:txBody>
          <a:bodyPr/>
          <a:lstStyle/>
          <a:p>
            <a:fld id="{24FD3CA4-09B4-49B0-8F62-3821F2A6DA47}" type="slidenum">
              <a:rPr lang="en-BB" smtClean="0"/>
              <a:t>‹#›</a:t>
            </a:fld>
            <a:endParaRPr lang="en-BB"/>
          </a:p>
        </p:txBody>
      </p:sp>
    </p:spTree>
    <p:extLst>
      <p:ext uri="{BB962C8B-B14F-4D97-AF65-F5344CB8AC3E}">
        <p14:creationId xmlns:p14="http://schemas.microsoft.com/office/powerpoint/2010/main" val="41267265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4EFEF-68F4-F87D-0BB6-9C3E00E1A849}"/>
              </a:ext>
            </a:extLst>
          </p:cNvPr>
          <p:cNvSpPr>
            <a:spLocks noGrp="1"/>
          </p:cNvSpPr>
          <p:nvPr>
            <p:ph type="title"/>
          </p:nvPr>
        </p:nvSpPr>
        <p:spPr/>
        <p:txBody>
          <a:bodyPr/>
          <a:lstStyle/>
          <a:p>
            <a:r>
              <a:rPr lang="en-US"/>
              <a:t>Click to edit Master title style</a:t>
            </a:r>
            <a:endParaRPr lang="en-BB"/>
          </a:p>
        </p:txBody>
      </p:sp>
      <p:sp>
        <p:nvSpPr>
          <p:cNvPr id="3" name="Date Placeholder 2">
            <a:extLst>
              <a:ext uri="{FF2B5EF4-FFF2-40B4-BE49-F238E27FC236}">
                <a16:creationId xmlns:a16="http://schemas.microsoft.com/office/drawing/2014/main" id="{DEC50223-8095-82CB-4F5F-B20269AFF594}"/>
              </a:ext>
            </a:extLst>
          </p:cNvPr>
          <p:cNvSpPr>
            <a:spLocks noGrp="1"/>
          </p:cNvSpPr>
          <p:nvPr>
            <p:ph type="dt" sz="half" idx="10"/>
          </p:nvPr>
        </p:nvSpPr>
        <p:spPr/>
        <p:txBody>
          <a:bodyPr/>
          <a:lstStyle/>
          <a:p>
            <a:fld id="{B68ADFE0-183C-42F6-9245-76C3AE44E863}" type="datetimeFigureOut">
              <a:rPr lang="en-BB" smtClean="0"/>
              <a:t>05/02/2023</a:t>
            </a:fld>
            <a:endParaRPr lang="en-BB"/>
          </a:p>
        </p:txBody>
      </p:sp>
      <p:sp>
        <p:nvSpPr>
          <p:cNvPr id="4" name="Footer Placeholder 3">
            <a:extLst>
              <a:ext uri="{FF2B5EF4-FFF2-40B4-BE49-F238E27FC236}">
                <a16:creationId xmlns:a16="http://schemas.microsoft.com/office/drawing/2014/main" id="{840DA7EA-2693-B8AA-A73F-963371DE1F6B}"/>
              </a:ext>
            </a:extLst>
          </p:cNvPr>
          <p:cNvSpPr>
            <a:spLocks noGrp="1"/>
          </p:cNvSpPr>
          <p:nvPr>
            <p:ph type="ftr" sz="quarter" idx="11"/>
          </p:nvPr>
        </p:nvSpPr>
        <p:spPr/>
        <p:txBody>
          <a:bodyPr/>
          <a:lstStyle/>
          <a:p>
            <a:endParaRPr lang="en-BB"/>
          </a:p>
        </p:txBody>
      </p:sp>
      <p:sp>
        <p:nvSpPr>
          <p:cNvPr id="5" name="Slide Number Placeholder 4">
            <a:extLst>
              <a:ext uri="{FF2B5EF4-FFF2-40B4-BE49-F238E27FC236}">
                <a16:creationId xmlns:a16="http://schemas.microsoft.com/office/drawing/2014/main" id="{51FF8A5B-9FD4-1745-F4B7-1A1FA729BFD3}"/>
              </a:ext>
            </a:extLst>
          </p:cNvPr>
          <p:cNvSpPr>
            <a:spLocks noGrp="1"/>
          </p:cNvSpPr>
          <p:nvPr>
            <p:ph type="sldNum" sz="quarter" idx="12"/>
          </p:nvPr>
        </p:nvSpPr>
        <p:spPr/>
        <p:txBody>
          <a:bodyPr/>
          <a:lstStyle/>
          <a:p>
            <a:fld id="{24FD3CA4-09B4-49B0-8F62-3821F2A6DA47}" type="slidenum">
              <a:rPr lang="en-BB" smtClean="0"/>
              <a:t>‹#›</a:t>
            </a:fld>
            <a:endParaRPr lang="en-BB"/>
          </a:p>
        </p:txBody>
      </p:sp>
    </p:spTree>
    <p:extLst>
      <p:ext uri="{BB962C8B-B14F-4D97-AF65-F5344CB8AC3E}">
        <p14:creationId xmlns:p14="http://schemas.microsoft.com/office/powerpoint/2010/main" val="12414164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D61AC4-F6DB-69F4-9060-A49BB78A6A2A}"/>
              </a:ext>
            </a:extLst>
          </p:cNvPr>
          <p:cNvSpPr>
            <a:spLocks noGrp="1"/>
          </p:cNvSpPr>
          <p:nvPr>
            <p:ph type="dt" sz="half" idx="10"/>
          </p:nvPr>
        </p:nvSpPr>
        <p:spPr/>
        <p:txBody>
          <a:bodyPr/>
          <a:lstStyle/>
          <a:p>
            <a:fld id="{B68ADFE0-183C-42F6-9245-76C3AE44E863}" type="datetimeFigureOut">
              <a:rPr lang="en-BB" smtClean="0"/>
              <a:t>05/02/2023</a:t>
            </a:fld>
            <a:endParaRPr lang="en-BB"/>
          </a:p>
        </p:txBody>
      </p:sp>
      <p:sp>
        <p:nvSpPr>
          <p:cNvPr id="3" name="Footer Placeholder 2">
            <a:extLst>
              <a:ext uri="{FF2B5EF4-FFF2-40B4-BE49-F238E27FC236}">
                <a16:creationId xmlns:a16="http://schemas.microsoft.com/office/drawing/2014/main" id="{3CB1AF02-DD5F-58F9-9EF8-FFAED7D9B1D3}"/>
              </a:ext>
            </a:extLst>
          </p:cNvPr>
          <p:cNvSpPr>
            <a:spLocks noGrp="1"/>
          </p:cNvSpPr>
          <p:nvPr>
            <p:ph type="ftr" sz="quarter" idx="11"/>
          </p:nvPr>
        </p:nvSpPr>
        <p:spPr/>
        <p:txBody>
          <a:bodyPr/>
          <a:lstStyle/>
          <a:p>
            <a:endParaRPr lang="en-BB"/>
          </a:p>
        </p:txBody>
      </p:sp>
      <p:sp>
        <p:nvSpPr>
          <p:cNvPr id="4" name="Slide Number Placeholder 3">
            <a:extLst>
              <a:ext uri="{FF2B5EF4-FFF2-40B4-BE49-F238E27FC236}">
                <a16:creationId xmlns:a16="http://schemas.microsoft.com/office/drawing/2014/main" id="{93CAE080-81E0-D3D7-062D-F108444A8FD8}"/>
              </a:ext>
            </a:extLst>
          </p:cNvPr>
          <p:cNvSpPr>
            <a:spLocks noGrp="1"/>
          </p:cNvSpPr>
          <p:nvPr>
            <p:ph type="sldNum" sz="quarter" idx="12"/>
          </p:nvPr>
        </p:nvSpPr>
        <p:spPr/>
        <p:txBody>
          <a:bodyPr/>
          <a:lstStyle/>
          <a:p>
            <a:fld id="{24FD3CA4-09B4-49B0-8F62-3821F2A6DA47}" type="slidenum">
              <a:rPr lang="en-BB" smtClean="0"/>
              <a:t>‹#›</a:t>
            </a:fld>
            <a:endParaRPr lang="en-BB"/>
          </a:p>
        </p:txBody>
      </p:sp>
    </p:spTree>
    <p:extLst>
      <p:ext uri="{BB962C8B-B14F-4D97-AF65-F5344CB8AC3E}">
        <p14:creationId xmlns:p14="http://schemas.microsoft.com/office/powerpoint/2010/main" val="8726097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02FD2-A77A-2D10-71F4-1755BC385C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BB"/>
          </a:p>
        </p:txBody>
      </p:sp>
      <p:sp>
        <p:nvSpPr>
          <p:cNvPr id="3" name="Content Placeholder 2">
            <a:extLst>
              <a:ext uri="{FF2B5EF4-FFF2-40B4-BE49-F238E27FC236}">
                <a16:creationId xmlns:a16="http://schemas.microsoft.com/office/drawing/2014/main" id="{C154407A-DC74-C723-993D-0B054A2714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B"/>
          </a:p>
        </p:txBody>
      </p:sp>
      <p:sp>
        <p:nvSpPr>
          <p:cNvPr id="4" name="Text Placeholder 3">
            <a:extLst>
              <a:ext uri="{FF2B5EF4-FFF2-40B4-BE49-F238E27FC236}">
                <a16:creationId xmlns:a16="http://schemas.microsoft.com/office/drawing/2014/main" id="{EEDFB06F-4568-12FE-7707-CFA6DD7800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A9AF11-202B-021D-691C-52724E652610}"/>
              </a:ext>
            </a:extLst>
          </p:cNvPr>
          <p:cNvSpPr>
            <a:spLocks noGrp="1"/>
          </p:cNvSpPr>
          <p:nvPr>
            <p:ph type="dt" sz="half" idx="10"/>
          </p:nvPr>
        </p:nvSpPr>
        <p:spPr/>
        <p:txBody>
          <a:bodyPr/>
          <a:lstStyle/>
          <a:p>
            <a:fld id="{B68ADFE0-183C-42F6-9245-76C3AE44E863}" type="datetimeFigureOut">
              <a:rPr lang="en-BB" smtClean="0"/>
              <a:t>05/02/2023</a:t>
            </a:fld>
            <a:endParaRPr lang="en-BB"/>
          </a:p>
        </p:txBody>
      </p:sp>
      <p:sp>
        <p:nvSpPr>
          <p:cNvPr id="6" name="Footer Placeholder 5">
            <a:extLst>
              <a:ext uri="{FF2B5EF4-FFF2-40B4-BE49-F238E27FC236}">
                <a16:creationId xmlns:a16="http://schemas.microsoft.com/office/drawing/2014/main" id="{EA8750AA-74FC-067C-3A7A-4C969DE82C3C}"/>
              </a:ext>
            </a:extLst>
          </p:cNvPr>
          <p:cNvSpPr>
            <a:spLocks noGrp="1"/>
          </p:cNvSpPr>
          <p:nvPr>
            <p:ph type="ftr" sz="quarter" idx="11"/>
          </p:nvPr>
        </p:nvSpPr>
        <p:spPr/>
        <p:txBody>
          <a:bodyPr/>
          <a:lstStyle/>
          <a:p>
            <a:endParaRPr lang="en-BB"/>
          </a:p>
        </p:txBody>
      </p:sp>
      <p:sp>
        <p:nvSpPr>
          <p:cNvPr id="7" name="Slide Number Placeholder 6">
            <a:extLst>
              <a:ext uri="{FF2B5EF4-FFF2-40B4-BE49-F238E27FC236}">
                <a16:creationId xmlns:a16="http://schemas.microsoft.com/office/drawing/2014/main" id="{64E39336-E7BA-3C54-3723-75C1BD88B7A9}"/>
              </a:ext>
            </a:extLst>
          </p:cNvPr>
          <p:cNvSpPr>
            <a:spLocks noGrp="1"/>
          </p:cNvSpPr>
          <p:nvPr>
            <p:ph type="sldNum" sz="quarter" idx="12"/>
          </p:nvPr>
        </p:nvSpPr>
        <p:spPr/>
        <p:txBody>
          <a:bodyPr/>
          <a:lstStyle/>
          <a:p>
            <a:fld id="{24FD3CA4-09B4-49B0-8F62-3821F2A6DA47}" type="slidenum">
              <a:rPr lang="en-BB" smtClean="0"/>
              <a:t>‹#›</a:t>
            </a:fld>
            <a:endParaRPr lang="en-BB"/>
          </a:p>
        </p:txBody>
      </p:sp>
    </p:spTree>
    <p:extLst>
      <p:ext uri="{BB962C8B-B14F-4D97-AF65-F5344CB8AC3E}">
        <p14:creationId xmlns:p14="http://schemas.microsoft.com/office/powerpoint/2010/main" val="24261666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3A840-02E7-6B98-623B-A354ED5EF4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BB"/>
          </a:p>
        </p:txBody>
      </p:sp>
      <p:sp>
        <p:nvSpPr>
          <p:cNvPr id="3" name="Picture Placeholder 2">
            <a:extLst>
              <a:ext uri="{FF2B5EF4-FFF2-40B4-BE49-F238E27FC236}">
                <a16:creationId xmlns:a16="http://schemas.microsoft.com/office/drawing/2014/main" id="{C68BFC8C-268F-F91F-2C66-8EF6E038822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BB"/>
          </a:p>
        </p:txBody>
      </p:sp>
      <p:sp>
        <p:nvSpPr>
          <p:cNvPr id="4" name="Text Placeholder 3">
            <a:extLst>
              <a:ext uri="{FF2B5EF4-FFF2-40B4-BE49-F238E27FC236}">
                <a16:creationId xmlns:a16="http://schemas.microsoft.com/office/drawing/2014/main" id="{06113AF9-DB2B-E651-6790-2F8C3774D1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AEDEE2A-BF6B-AD2E-F51F-AA8E16A6E2F7}"/>
              </a:ext>
            </a:extLst>
          </p:cNvPr>
          <p:cNvSpPr>
            <a:spLocks noGrp="1"/>
          </p:cNvSpPr>
          <p:nvPr>
            <p:ph type="dt" sz="half" idx="10"/>
          </p:nvPr>
        </p:nvSpPr>
        <p:spPr/>
        <p:txBody>
          <a:bodyPr/>
          <a:lstStyle/>
          <a:p>
            <a:fld id="{B68ADFE0-183C-42F6-9245-76C3AE44E863}" type="datetimeFigureOut">
              <a:rPr lang="en-BB" smtClean="0"/>
              <a:t>05/02/2023</a:t>
            </a:fld>
            <a:endParaRPr lang="en-BB"/>
          </a:p>
        </p:txBody>
      </p:sp>
      <p:sp>
        <p:nvSpPr>
          <p:cNvPr id="6" name="Footer Placeholder 5">
            <a:extLst>
              <a:ext uri="{FF2B5EF4-FFF2-40B4-BE49-F238E27FC236}">
                <a16:creationId xmlns:a16="http://schemas.microsoft.com/office/drawing/2014/main" id="{EEBE0029-DA6C-ABF2-153C-B51389C16E12}"/>
              </a:ext>
            </a:extLst>
          </p:cNvPr>
          <p:cNvSpPr>
            <a:spLocks noGrp="1"/>
          </p:cNvSpPr>
          <p:nvPr>
            <p:ph type="ftr" sz="quarter" idx="11"/>
          </p:nvPr>
        </p:nvSpPr>
        <p:spPr/>
        <p:txBody>
          <a:bodyPr/>
          <a:lstStyle/>
          <a:p>
            <a:endParaRPr lang="en-BB"/>
          </a:p>
        </p:txBody>
      </p:sp>
      <p:sp>
        <p:nvSpPr>
          <p:cNvPr id="7" name="Slide Number Placeholder 6">
            <a:extLst>
              <a:ext uri="{FF2B5EF4-FFF2-40B4-BE49-F238E27FC236}">
                <a16:creationId xmlns:a16="http://schemas.microsoft.com/office/drawing/2014/main" id="{A9AF6FB0-D372-8690-E789-A75FBE2A5ECE}"/>
              </a:ext>
            </a:extLst>
          </p:cNvPr>
          <p:cNvSpPr>
            <a:spLocks noGrp="1"/>
          </p:cNvSpPr>
          <p:nvPr>
            <p:ph type="sldNum" sz="quarter" idx="12"/>
          </p:nvPr>
        </p:nvSpPr>
        <p:spPr/>
        <p:txBody>
          <a:bodyPr/>
          <a:lstStyle/>
          <a:p>
            <a:fld id="{24FD3CA4-09B4-49B0-8F62-3821F2A6DA47}" type="slidenum">
              <a:rPr lang="en-BB" smtClean="0"/>
              <a:t>‹#›</a:t>
            </a:fld>
            <a:endParaRPr lang="en-BB"/>
          </a:p>
        </p:txBody>
      </p:sp>
    </p:spTree>
    <p:extLst>
      <p:ext uri="{BB962C8B-B14F-4D97-AF65-F5344CB8AC3E}">
        <p14:creationId xmlns:p14="http://schemas.microsoft.com/office/powerpoint/2010/main" val="19626667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FCBFBC9-D9D8-3BF5-9B3C-6F69FC955B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BB"/>
          </a:p>
        </p:txBody>
      </p:sp>
      <p:sp>
        <p:nvSpPr>
          <p:cNvPr id="3" name="Text Placeholder 2">
            <a:extLst>
              <a:ext uri="{FF2B5EF4-FFF2-40B4-BE49-F238E27FC236}">
                <a16:creationId xmlns:a16="http://schemas.microsoft.com/office/drawing/2014/main" id="{E09227CE-4E29-17C7-FAAA-55A1B1FC3D1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B"/>
          </a:p>
        </p:txBody>
      </p:sp>
      <p:sp>
        <p:nvSpPr>
          <p:cNvPr id="4" name="Date Placeholder 3">
            <a:extLst>
              <a:ext uri="{FF2B5EF4-FFF2-40B4-BE49-F238E27FC236}">
                <a16:creationId xmlns:a16="http://schemas.microsoft.com/office/drawing/2014/main" id="{0A464978-9D9A-7DB1-C848-D35056EE17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8ADFE0-183C-42F6-9245-76C3AE44E863}" type="datetimeFigureOut">
              <a:rPr lang="en-BB" smtClean="0"/>
              <a:t>05/02/2023</a:t>
            </a:fld>
            <a:endParaRPr lang="en-BB"/>
          </a:p>
        </p:txBody>
      </p:sp>
      <p:sp>
        <p:nvSpPr>
          <p:cNvPr id="5" name="Footer Placeholder 4">
            <a:extLst>
              <a:ext uri="{FF2B5EF4-FFF2-40B4-BE49-F238E27FC236}">
                <a16:creationId xmlns:a16="http://schemas.microsoft.com/office/drawing/2014/main" id="{F9867130-756D-1E7C-F2F8-0E1C39CF28C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BB"/>
          </a:p>
        </p:txBody>
      </p:sp>
      <p:sp>
        <p:nvSpPr>
          <p:cNvPr id="6" name="Slide Number Placeholder 5">
            <a:extLst>
              <a:ext uri="{FF2B5EF4-FFF2-40B4-BE49-F238E27FC236}">
                <a16:creationId xmlns:a16="http://schemas.microsoft.com/office/drawing/2014/main" id="{52A4F1FE-00BC-AEE1-D6FF-73D3E999D7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FD3CA4-09B4-49B0-8F62-3821F2A6DA47}" type="slidenum">
              <a:rPr lang="en-BB" smtClean="0"/>
              <a:t>‹#›</a:t>
            </a:fld>
            <a:endParaRPr lang="en-BB"/>
          </a:p>
        </p:txBody>
      </p:sp>
    </p:spTree>
    <p:extLst>
      <p:ext uri="{BB962C8B-B14F-4D97-AF65-F5344CB8AC3E}">
        <p14:creationId xmlns:p14="http://schemas.microsoft.com/office/powerpoint/2010/main" val="8468544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B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3.wmf"/><Relationship Id="rId2" Type="http://schemas.openxmlformats.org/officeDocument/2006/relationships/oleObject" Target="../embeddings/oleObject1.bin"/><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4.wmf"/><Relationship Id="rId2" Type="http://schemas.openxmlformats.org/officeDocument/2006/relationships/oleObject" Target="../embeddings/oleObject2.bin"/><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5.wmf"/><Relationship Id="rId2" Type="http://schemas.openxmlformats.org/officeDocument/2006/relationships/oleObject" Target="../embeddings/oleObject3.bin"/><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6.wmf"/><Relationship Id="rId2" Type="http://schemas.openxmlformats.org/officeDocument/2006/relationships/oleObject" Target="../embeddings/oleObject4.bin"/><Relationship Id="rId1" Type="http://schemas.openxmlformats.org/officeDocument/2006/relationships/slideLayout" Target="../slideLayouts/slideLayout7.xml"/><Relationship Id="rId5" Type="http://schemas.openxmlformats.org/officeDocument/2006/relationships/image" Target="../media/image27.wmf"/><Relationship Id="rId4" Type="http://schemas.openxmlformats.org/officeDocument/2006/relationships/oleObject" Target="../embeddings/oleObject5.bin"/></Relationships>
</file>

<file path=ppt/slides/_rels/slide26.xml.rels><?xml version="1.0" encoding="UTF-8" standalone="yes"?>
<Relationships xmlns="http://schemas.openxmlformats.org/package/2006/relationships"><Relationship Id="rId3" Type="http://schemas.openxmlformats.org/officeDocument/2006/relationships/image" Target="../media/image28.wmf"/><Relationship Id="rId2" Type="http://schemas.openxmlformats.org/officeDocument/2006/relationships/oleObject" Target="../embeddings/oleObject6.bin"/><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9.wmf"/><Relationship Id="rId2" Type="http://schemas.openxmlformats.org/officeDocument/2006/relationships/oleObject" Target="../embeddings/oleObject7.bin"/><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0.wmf"/><Relationship Id="rId2" Type="http://schemas.openxmlformats.org/officeDocument/2006/relationships/oleObject" Target="../embeddings/oleObject8.bin"/><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1.wmf"/><Relationship Id="rId2" Type="http://schemas.openxmlformats.org/officeDocument/2006/relationships/oleObject" Target="../embeddings/oleObject9.bin"/><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2.wmf"/><Relationship Id="rId2" Type="http://schemas.openxmlformats.org/officeDocument/2006/relationships/oleObject" Target="../embeddings/oleObject10.bin"/><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33.wmf"/><Relationship Id="rId2" Type="http://schemas.openxmlformats.org/officeDocument/2006/relationships/oleObject" Target="../embeddings/oleObject11.bin"/><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A02FC6-1076-4F24-AF64-99175B1B8DA6}"/>
              </a:ext>
            </a:extLst>
          </p:cNvPr>
          <p:cNvSpPr txBox="1"/>
          <p:nvPr/>
        </p:nvSpPr>
        <p:spPr>
          <a:xfrm>
            <a:off x="1622120" y="1026607"/>
            <a:ext cx="8591423" cy="4401205"/>
          </a:xfrm>
          <a:prstGeom prst="rect">
            <a:avLst/>
          </a:prstGeom>
          <a:noFill/>
        </p:spPr>
        <p:txBody>
          <a:bodyPr wrap="square" rtlCol="0">
            <a:spAutoFit/>
          </a:bodyPr>
          <a:lstStyle/>
          <a:p>
            <a:pPr algn="ctr"/>
            <a:r>
              <a:rPr lang="en-US" sz="4000" b="1" dirty="0"/>
              <a:t>Course Title: </a:t>
            </a:r>
            <a:r>
              <a:rPr lang="en-US" sz="4000" b="1" dirty="0">
                <a:effectLst/>
                <a:ea typeface="Calibri" panose="020F0502020204030204" pitchFamily="34" charset="0"/>
                <a:cs typeface="Arial" panose="020B0604020202020204" pitchFamily="34" charset="0"/>
              </a:rPr>
              <a:t>Engineering Chemistry-1</a:t>
            </a:r>
            <a:endParaRPr lang="en-US" sz="4000" b="1" dirty="0">
              <a:cs typeface="Arial" panose="020B0604020202020204" pitchFamily="34" charset="0"/>
            </a:endParaRPr>
          </a:p>
          <a:p>
            <a:pPr algn="ctr"/>
            <a:r>
              <a:rPr lang="en-US" sz="4000" b="1" dirty="0"/>
              <a:t>Course Code: CHE109</a:t>
            </a:r>
          </a:p>
          <a:p>
            <a:pPr algn="ctr"/>
            <a:r>
              <a:rPr lang="en-US" sz="4000" b="1"/>
              <a:t>(Chapter 12)</a:t>
            </a:r>
            <a:endParaRPr lang="en-US" sz="4000" b="1" dirty="0"/>
          </a:p>
          <a:p>
            <a:pPr algn="ctr"/>
            <a:endParaRPr lang="en-US" sz="4000" b="1" dirty="0"/>
          </a:p>
          <a:p>
            <a:pPr algn="ctr"/>
            <a:r>
              <a:rPr lang="en-US" sz="3600" b="1" dirty="0">
                <a:solidFill>
                  <a:srgbClr val="002060"/>
                </a:solidFill>
              </a:rPr>
              <a:t>Dr. Joyanta Kumar </a:t>
            </a:r>
            <a:r>
              <a:rPr lang="en-US" sz="3600" b="1" dirty="0" err="1">
                <a:solidFill>
                  <a:srgbClr val="002060"/>
                </a:solidFill>
              </a:rPr>
              <a:t>Saha</a:t>
            </a:r>
            <a:endParaRPr lang="en-US" sz="3600" b="1" dirty="0">
              <a:solidFill>
                <a:srgbClr val="002060"/>
              </a:solidFill>
            </a:endParaRPr>
          </a:p>
          <a:p>
            <a:pPr algn="ctr"/>
            <a:r>
              <a:rPr lang="en-US" sz="2800" b="1" dirty="0"/>
              <a:t>Associate Professor</a:t>
            </a:r>
          </a:p>
          <a:p>
            <a:pPr algn="ctr"/>
            <a:r>
              <a:rPr lang="en-US" sz="2800" b="1" dirty="0"/>
              <a:t>Department of Chemistry</a:t>
            </a:r>
          </a:p>
          <a:p>
            <a:pPr algn="ctr"/>
            <a:r>
              <a:rPr lang="en-US" sz="2800" b="1" dirty="0" err="1"/>
              <a:t>Jagannath</a:t>
            </a:r>
            <a:r>
              <a:rPr lang="en-US" sz="2800" b="1" dirty="0"/>
              <a:t> University</a:t>
            </a:r>
          </a:p>
        </p:txBody>
      </p:sp>
    </p:spTree>
    <p:extLst>
      <p:ext uri="{BB962C8B-B14F-4D97-AF65-F5344CB8AC3E}">
        <p14:creationId xmlns:p14="http://schemas.microsoft.com/office/powerpoint/2010/main" val="29151126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27"/>
        <p:cNvGrpSpPr/>
        <p:nvPr/>
      </p:nvGrpSpPr>
      <p:grpSpPr>
        <a:xfrm>
          <a:off x="0" y="0"/>
          <a:ext cx="0" cy="0"/>
          <a:chOff x="0" y="0"/>
          <a:chExt cx="0" cy="0"/>
        </a:xfrm>
      </p:grpSpPr>
      <p:sp>
        <p:nvSpPr>
          <p:cNvPr id="1028" name="Google Shape;1028;p154"/>
          <p:cNvSpPr/>
          <p:nvPr/>
        </p:nvSpPr>
        <p:spPr>
          <a:xfrm>
            <a:off x="1600200" y="152400"/>
            <a:ext cx="4800600" cy="923330"/>
          </a:xfrm>
          <a:prstGeom prst="rect">
            <a:avLst/>
          </a:prstGeom>
          <a:noFill/>
          <a:ln>
            <a:noFill/>
          </a:ln>
        </p:spPr>
        <p:txBody>
          <a:bodyPr spcFirstLastPara="1" wrap="square" lIns="91425" tIns="45700" rIns="91425" bIns="45700" anchor="t" anchorCtr="0">
            <a:spAutoFit/>
          </a:bodyPr>
          <a:lstStyle/>
          <a:p>
            <a:pPr>
              <a:buClr>
                <a:srgbClr val="000000"/>
              </a:buClr>
              <a:buSzPts val="1800"/>
            </a:pPr>
            <a:r>
              <a:rPr lang="en-US" b="1">
                <a:solidFill>
                  <a:srgbClr val="D70094"/>
                </a:solidFill>
                <a:latin typeface="Arial"/>
                <a:ea typeface="Arial"/>
                <a:cs typeface="Arial"/>
                <a:sym typeface="Arial"/>
              </a:rPr>
              <a:t>R: </a:t>
            </a:r>
            <a:r>
              <a:rPr lang="en-US" b="1">
                <a:solidFill>
                  <a:srgbClr val="000000"/>
                </a:solidFill>
                <a:latin typeface="Arial"/>
                <a:ea typeface="Arial"/>
                <a:cs typeface="Arial"/>
                <a:sym typeface="Arial"/>
              </a:rPr>
              <a:t>Hydrophilic: </a:t>
            </a:r>
            <a:r>
              <a:rPr lang="en-US">
                <a:solidFill>
                  <a:srgbClr val="000000"/>
                </a:solidFill>
                <a:latin typeface="Arial"/>
                <a:ea typeface="Arial"/>
                <a:cs typeface="Arial"/>
                <a:sym typeface="Arial"/>
              </a:rPr>
              <a:t>Basic, Acidic, Non-charged</a:t>
            </a:r>
            <a:endParaRPr sz="1400">
              <a:solidFill>
                <a:srgbClr val="000000"/>
              </a:solidFill>
              <a:latin typeface="Arial"/>
              <a:ea typeface="Arial"/>
              <a:cs typeface="Arial"/>
              <a:sym typeface="Arial"/>
            </a:endParaRPr>
          </a:p>
          <a:p>
            <a:pPr>
              <a:buClr>
                <a:srgbClr val="000000"/>
              </a:buClr>
              <a:buSzPts val="1800"/>
            </a:pPr>
            <a:r>
              <a:rPr lang="en-US" b="1">
                <a:solidFill>
                  <a:srgbClr val="000000"/>
                </a:solidFill>
                <a:latin typeface="Arial"/>
                <a:ea typeface="Arial"/>
                <a:cs typeface="Arial"/>
                <a:sym typeface="Arial"/>
              </a:rPr>
              <a:t>     </a:t>
            </a:r>
            <a:endParaRPr sz="1400">
              <a:solidFill>
                <a:srgbClr val="000000"/>
              </a:solidFill>
              <a:latin typeface="Arial"/>
              <a:ea typeface="Arial"/>
              <a:cs typeface="Arial"/>
              <a:sym typeface="Arial"/>
            </a:endParaRPr>
          </a:p>
          <a:p>
            <a:pPr>
              <a:buClr>
                <a:srgbClr val="000000"/>
              </a:buClr>
              <a:buSzPts val="1800"/>
            </a:pPr>
            <a:r>
              <a:rPr lang="en-US" b="1">
                <a:solidFill>
                  <a:srgbClr val="000000"/>
                </a:solidFill>
                <a:latin typeface="Arial"/>
                <a:ea typeface="Arial"/>
                <a:cs typeface="Arial"/>
                <a:sym typeface="Arial"/>
              </a:rPr>
              <a:t>     Hydrophobic: </a:t>
            </a:r>
            <a:r>
              <a:rPr lang="en-US">
                <a:solidFill>
                  <a:srgbClr val="000000"/>
                </a:solidFill>
                <a:latin typeface="Arial"/>
                <a:ea typeface="Arial"/>
                <a:cs typeface="Arial"/>
                <a:sym typeface="Arial"/>
              </a:rPr>
              <a:t>Special</a:t>
            </a:r>
            <a:endParaRPr>
              <a:solidFill>
                <a:schemeClr val="dk1"/>
              </a:solidFill>
              <a:latin typeface="Calibri"/>
              <a:ea typeface="Calibri"/>
              <a:cs typeface="Calibri"/>
              <a:sym typeface="Calibri"/>
            </a:endParaRPr>
          </a:p>
        </p:txBody>
      </p:sp>
      <p:pic>
        <p:nvPicPr>
          <p:cNvPr id="1029" name="Google Shape;1029;p154"/>
          <p:cNvPicPr preferRelativeResize="0"/>
          <p:nvPr/>
        </p:nvPicPr>
        <p:blipFill rotWithShape="1">
          <a:blip r:embed="rId3">
            <a:alphaModFix/>
          </a:blip>
          <a:srcRect/>
          <a:stretch/>
        </p:blipFill>
        <p:spPr>
          <a:xfrm>
            <a:off x="2133600" y="1075730"/>
            <a:ext cx="8077200" cy="2554153"/>
          </a:xfrm>
          <a:prstGeom prst="rect">
            <a:avLst/>
          </a:prstGeom>
          <a:noFill/>
          <a:ln>
            <a:noFill/>
          </a:ln>
        </p:spPr>
      </p:pic>
      <p:pic>
        <p:nvPicPr>
          <p:cNvPr id="1030" name="Google Shape;1030;p154"/>
          <p:cNvPicPr preferRelativeResize="0"/>
          <p:nvPr/>
        </p:nvPicPr>
        <p:blipFill rotWithShape="1">
          <a:blip r:embed="rId4">
            <a:alphaModFix/>
          </a:blip>
          <a:srcRect/>
          <a:stretch/>
        </p:blipFill>
        <p:spPr>
          <a:xfrm>
            <a:off x="3797235" y="3810001"/>
            <a:ext cx="4749931" cy="27637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34"/>
        <p:cNvGrpSpPr/>
        <p:nvPr/>
      </p:nvGrpSpPr>
      <p:grpSpPr>
        <a:xfrm>
          <a:off x="0" y="0"/>
          <a:ext cx="0" cy="0"/>
          <a:chOff x="0" y="0"/>
          <a:chExt cx="0" cy="0"/>
        </a:xfrm>
      </p:grpSpPr>
      <p:sp>
        <p:nvSpPr>
          <p:cNvPr id="1035" name="Google Shape;1035;p155"/>
          <p:cNvSpPr/>
          <p:nvPr/>
        </p:nvSpPr>
        <p:spPr>
          <a:xfrm>
            <a:off x="0" y="71252"/>
            <a:ext cx="12192000" cy="1615787"/>
          </a:xfrm>
          <a:prstGeom prst="rect">
            <a:avLst/>
          </a:prstGeom>
          <a:noFill/>
          <a:ln>
            <a:noFill/>
          </a:ln>
        </p:spPr>
        <p:txBody>
          <a:bodyPr spcFirstLastPara="1" wrap="square" lIns="91425" tIns="45700" rIns="91425" bIns="45700" anchor="t" anchorCtr="0">
            <a:spAutoFit/>
          </a:bodyPr>
          <a:lstStyle/>
          <a:p>
            <a:pPr>
              <a:lnSpc>
                <a:spcPct val="150000"/>
              </a:lnSpc>
              <a:buClr>
                <a:srgbClr val="000000"/>
              </a:buClr>
              <a:buSzPts val="2200"/>
            </a:pPr>
            <a:r>
              <a:rPr lang="en-US" sz="2200" dirty="0">
                <a:solidFill>
                  <a:schemeClr val="dk1"/>
                </a:solidFill>
                <a:latin typeface="Times New Roman"/>
                <a:ea typeface="Times New Roman"/>
                <a:cs typeface="Times New Roman"/>
                <a:sym typeface="Times New Roman"/>
              </a:rPr>
              <a:t>Essential amino acids are the amino acids which you need through your diet because your body cannot make them. Whereas non essential amino acids are the amino acids which are not an essential part of your diet because they can be synthesized by your body.</a:t>
            </a:r>
            <a:endParaRPr sz="1400" dirty="0">
              <a:solidFill>
                <a:srgbClr val="000000"/>
              </a:solidFill>
              <a:latin typeface="Arial"/>
              <a:ea typeface="Arial"/>
              <a:cs typeface="Arial"/>
              <a:sym typeface="Arial"/>
            </a:endParaRPr>
          </a:p>
        </p:txBody>
      </p:sp>
      <p:sp>
        <p:nvSpPr>
          <p:cNvPr id="1036" name="Google Shape;1036;p155"/>
          <p:cNvSpPr/>
          <p:nvPr/>
        </p:nvSpPr>
        <p:spPr>
          <a:xfrm>
            <a:off x="2531424" y="1762497"/>
            <a:ext cx="1905000" cy="3139321"/>
          </a:xfrm>
          <a:prstGeom prst="rect">
            <a:avLst/>
          </a:prstGeom>
          <a:noFill/>
          <a:ln>
            <a:noFill/>
          </a:ln>
        </p:spPr>
        <p:txBody>
          <a:bodyPr spcFirstLastPara="1" wrap="square" lIns="91425" tIns="45700" rIns="91425" bIns="45700" anchor="t" anchorCtr="0">
            <a:spAutoFit/>
          </a:bodyPr>
          <a:lstStyle/>
          <a:p>
            <a:pPr>
              <a:buClr>
                <a:srgbClr val="000000"/>
              </a:buClr>
              <a:buSzPts val="2200"/>
            </a:pPr>
            <a:r>
              <a:rPr lang="en-US" sz="2200" b="1" dirty="0">
                <a:solidFill>
                  <a:schemeClr val="dk1"/>
                </a:solidFill>
                <a:latin typeface="Times New Roman"/>
                <a:ea typeface="Times New Roman"/>
                <a:cs typeface="Times New Roman"/>
                <a:sym typeface="Times New Roman"/>
              </a:rPr>
              <a:t>Essential</a:t>
            </a:r>
            <a:endParaRPr sz="1400" dirty="0">
              <a:solidFill>
                <a:srgbClr val="000000"/>
              </a:solidFill>
              <a:latin typeface="Arial"/>
              <a:ea typeface="Arial"/>
              <a:cs typeface="Arial"/>
              <a:sym typeface="Arial"/>
            </a:endParaRPr>
          </a:p>
          <a:p>
            <a:pPr>
              <a:buClr>
                <a:srgbClr val="000000"/>
              </a:buClr>
              <a:buSzPts val="2200"/>
            </a:pPr>
            <a:r>
              <a:rPr lang="en-US" sz="2200" dirty="0">
                <a:solidFill>
                  <a:schemeClr val="dk1"/>
                </a:solidFill>
                <a:latin typeface="Times New Roman"/>
                <a:ea typeface="Times New Roman"/>
                <a:cs typeface="Times New Roman"/>
                <a:sym typeface="Times New Roman"/>
              </a:rPr>
              <a:t>Histidine</a:t>
            </a:r>
            <a:endParaRPr sz="2200" dirty="0">
              <a:solidFill>
                <a:schemeClr val="dk1"/>
              </a:solidFill>
              <a:latin typeface="Times New Roman"/>
              <a:ea typeface="Times New Roman"/>
              <a:cs typeface="Times New Roman"/>
              <a:sym typeface="Times New Roman"/>
            </a:endParaRPr>
          </a:p>
          <a:p>
            <a:pPr>
              <a:buClr>
                <a:srgbClr val="000000"/>
              </a:buClr>
              <a:buSzPts val="2200"/>
            </a:pPr>
            <a:r>
              <a:rPr lang="en-US" sz="2200" dirty="0">
                <a:solidFill>
                  <a:schemeClr val="dk1"/>
                </a:solidFill>
                <a:latin typeface="Times New Roman"/>
                <a:ea typeface="Times New Roman"/>
                <a:cs typeface="Times New Roman"/>
                <a:sym typeface="Times New Roman"/>
              </a:rPr>
              <a:t>Isoleucine</a:t>
            </a:r>
            <a:endParaRPr sz="2200" dirty="0">
              <a:solidFill>
                <a:schemeClr val="dk1"/>
              </a:solidFill>
              <a:latin typeface="Times New Roman"/>
              <a:ea typeface="Times New Roman"/>
              <a:cs typeface="Times New Roman"/>
              <a:sym typeface="Times New Roman"/>
            </a:endParaRPr>
          </a:p>
          <a:p>
            <a:pPr>
              <a:buClr>
                <a:srgbClr val="000000"/>
              </a:buClr>
              <a:buSzPts val="2200"/>
            </a:pPr>
            <a:r>
              <a:rPr lang="en-US" sz="2200" dirty="0">
                <a:solidFill>
                  <a:schemeClr val="dk1"/>
                </a:solidFill>
                <a:latin typeface="Times New Roman"/>
                <a:ea typeface="Times New Roman"/>
                <a:cs typeface="Times New Roman"/>
                <a:sym typeface="Times New Roman"/>
              </a:rPr>
              <a:t>Leucine</a:t>
            </a:r>
            <a:endParaRPr sz="2200" dirty="0">
              <a:solidFill>
                <a:schemeClr val="dk1"/>
              </a:solidFill>
              <a:latin typeface="Times New Roman"/>
              <a:ea typeface="Times New Roman"/>
              <a:cs typeface="Times New Roman"/>
              <a:sym typeface="Times New Roman"/>
            </a:endParaRPr>
          </a:p>
          <a:p>
            <a:pPr>
              <a:buClr>
                <a:srgbClr val="000000"/>
              </a:buClr>
              <a:buSzPts val="2200"/>
            </a:pPr>
            <a:r>
              <a:rPr lang="en-US" sz="2200" dirty="0">
                <a:solidFill>
                  <a:schemeClr val="dk1"/>
                </a:solidFill>
                <a:latin typeface="Times New Roman"/>
                <a:ea typeface="Times New Roman"/>
                <a:cs typeface="Times New Roman"/>
                <a:sym typeface="Times New Roman"/>
              </a:rPr>
              <a:t>Methionine</a:t>
            </a:r>
            <a:endParaRPr sz="2200" dirty="0">
              <a:solidFill>
                <a:schemeClr val="dk1"/>
              </a:solidFill>
              <a:latin typeface="Times New Roman"/>
              <a:ea typeface="Times New Roman"/>
              <a:cs typeface="Times New Roman"/>
              <a:sym typeface="Times New Roman"/>
            </a:endParaRPr>
          </a:p>
          <a:p>
            <a:pPr>
              <a:buClr>
                <a:srgbClr val="000000"/>
              </a:buClr>
              <a:buSzPts val="2200"/>
            </a:pPr>
            <a:r>
              <a:rPr lang="en-US" sz="2200" dirty="0">
                <a:solidFill>
                  <a:schemeClr val="dk1"/>
                </a:solidFill>
                <a:latin typeface="Times New Roman"/>
                <a:ea typeface="Times New Roman"/>
                <a:cs typeface="Times New Roman"/>
                <a:sym typeface="Times New Roman"/>
              </a:rPr>
              <a:t>Phenyl alanine</a:t>
            </a:r>
            <a:endParaRPr sz="2200" dirty="0">
              <a:solidFill>
                <a:schemeClr val="dk1"/>
              </a:solidFill>
              <a:latin typeface="Times New Roman"/>
              <a:ea typeface="Times New Roman"/>
              <a:cs typeface="Times New Roman"/>
              <a:sym typeface="Times New Roman"/>
            </a:endParaRPr>
          </a:p>
          <a:p>
            <a:pPr>
              <a:buClr>
                <a:srgbClr val="000000"/>
              </a:buClr>
              <a:buSzPts val="2200"/>
            </a:pPr>
            <a:r>
              <a:rPr lang="en-US" sz="2200" dirty="0">
                <a:solidFill>
                  <a:schemeClr val="dk1"/>
                </a:solidFill>
                <a:latin typeface="Times New Roman"/>
                <a:ea typeface="Times New Roman"/>
                <a:cs typeface="Times New Roman"/>
                <a:sym typeface="Times New Roman"/>
              </a:rPr>
              <a:t>Threonine</a:t>
            </a:r>
            <a:endParaRPr sz="2200" dirty="0">
              <a:solidFill>
                <a:schemeClr val="dk1"/>
              </a:solidFill>
              <a:latin typeface="Times New Roman"/>
              <a:ea typeface="Times New Roman"/>
              <a:cs typeface="Times New Roman"/>
              <a:sym typeface="Times New Roman"/>
            </a:endParaRPr>
          </a:p>
          <a:p>
            <a:pPr>
              <a:buClr>
                <a:srgbClr val="000000"/>
              </a:buClr>
              <a:buSzPts val="2200"/>
            </a:pPr>
            <a:r>
              <a:rPr lang="en-US" sz="2200" dirty="0">
                <a:solidFill>
                  <a:schemeClr val="dk1"/>
                </a:solidFill>
                <a:latin typeface="Times New Roman"/>
                <a:ea typeface="Times New Roman"/>
                <a:cs typeface="Times New Roman"/>
                <a:sym typeface="Times New Roman"/>
              </a:rPr>
              <a:t>Tryptophan</a:t>
            </a:r>
            <a:endParaRPr sz="1400" dirty="0">
              <a:solidFill>
                <a:srgbClr val="000000"/>
              </a:solidFill>
              <a:latin typeface="Arial"/>
              <a:ea typeface="Arial"/>
              <a:cs typeface="Arial"/>
              <a:sym typeface="Arial"/>
            </a:endParaRPr>
          </a:p>
          <a:p>
            <a:pPr>
              <a:buClr>
                <a:srgbClr val="000000"/>
              </a:buClr>
              <a:buSzPts val="2200"/>
            </a:pPr>
            <a:r>
              <a:rPr lang="en-US" sz="2200" dirty="0">
                <a:solidFill>
                  <a:schemeClr val="dk1"/>
                </a:solidFill>
                <a:latin typeface="Times New Roman"/>
                <a:ea typeface="Times New Roman"/>
                <a:cs typeface="Times New Roman"/>
                <a:sym typeface="Times New Roman"/>
              </a:rPr>
              <a:t>Valine</a:t>
            </a:r>
            <a:endParaRPr sz="2200" dirty="0">
              <a:solidFill>
                <a:schemeClr val="dk1"/>
              </a:solidFill>
              <a:latin typeface="Times New Roman"/>
              <a:ea typeface="Times New Roman"/>
              <a:cs typeface="Times New Roman"/>
              <a:sym typeface="Times New Roman"/>
            </a:endParaRPr>
          </a:p>
        </p:txBody>
      </p:sp>
      <p:sp>
        <p:nvSpPr>
          <p:cNvPr id="1037" name="Google Shape;1037;p155"/>
          <p:cNvSpPr/>
          <p:nvPr/>
        </p:nvSpPr>
        <p:spPr>
          <a:xfrm>
            <a:off x="6096000" y="1687039"/>
            <a:ext cx="3200400" cy="4154984"/>
          </a:xfrm>
          <a:prstGeom prst="rect">
            <a:avLst/>
          </a:prstGeom>
          <a:noFill/>
          <a:ln>
            <a:noFill/>
          </a:ln>
        </p:spPr>
        <p:txBody>
          <a:bodyPr spcFirstLastPara="1" wrap="square" lIns="91425" tIns="45700" rIns="91425" bIns="45700" anchor="t" anchorCtr="0">
            <a:spAutoFit/>
          </a:bodyPr>
          <a:lstStyle/>
          <a:p>
            <a:pPr>
              <a:buClr>
                <a:srgbClr val="000000"/>
              </a:buClr>
              <a:buSzPts val="2200"/>
            </a:pPr>
            <a:r>
              <a:rPr lang="en-US" sz="2200" b="1" dirty="0">
                <a:solidFill>
                  <a:schemeClr val="dk1"/>
                </a:solidFill>
                <a:latin typeface="Times New Roman"/>
                <a:ea typeface="Times New Roman"/>
                <a:cs typeface="Times New Roman"/>
                <a:sym typeface="Times New Roman"/>
              </a:rPr>
              <a:t>Non essential</a:t>
            </a:r>
            <a:endParaRPr sz="1400" dirty="0">
              <a:solidFill>
                <a:srgbClr val="000000"/>
              </a:solidFill>
              <a:latin typeface="Arial"/>
              <a:ea typeface="Arial"/>
              <a:cs typeface="Arial"/>
              <a:sym typeface="Arial"/>
            </a:endParaRPr>
          </a:p>
          <a:p>
            <a:pPr>
              <a:buClr>
                <a:srgbClr val="000000"/>
              </a:buClr>
              <a:buSzPts val="2200"/>
            </a:pPr>
            <a:r>
              <a:rPr lang="en-US" sz="2200" dirty="0">
                <a:solidFill>
                  <a:schemeClr val="dk1"/>
                </a:solidFill>
                <a:latin typeface="Times New Roman"/>
                <a:ea typeface="Times New Roman"/>
                <a:cs typeface="Times New Roman"/>
                <a:sym typeface="Times New Roman"/>
              </a:rPr>
              <a:t>Alanine</a:t>
            </a:r>
            <a:endParaRPr sz="2200" dirty="0">
              <a:solidFill>
                <a:schemeClr val="dk1"/>
              </a:solidFill>
              <a:latin typeface="Times New Roman"/>
              <a:ea typeface="Times New Roman"/>
              <a:cs typeface="Times New Roman"/>
              <a:sym typeface="Times New Roman"/>
            </a:endParaRPr>
          </a:p>
          <a:p>
            <a:pPr>
              <a:buClr>
                <a:srgbClr val="000000"/>
              </a:buClr>
              <a:buSzPts val="2200"/>
            </a:pPr>
            <a:r>
              <a:rPr lang="en-US" sz="2200" dirty="0">
                <a:solidFill>
                  <a:schemeClr val="dk1"/>
                </a:solidFill>
                <a:latin typeface="Times New Roman"/>
                <a:ea typeface="Times New Roman"/>
                <a:cs typeface="Times New Roman"/>
                <a:sym typeface="Times New Roman"/>
              </a:rPr>
              <a:t>Arginine</a:t>
            </a:r>
            <a:endParaRPr sz="2200" dirty="0">
              <a:solidFill>
                <a:schemeClr val="dk1"/>
              </a:solidFill>
              <a:latin typeface="Times New Roman"/>
              <a:ea typeface="Times New Roman"/>
              <a:cs typeface="Times New Roman"/>
              <a:sym typeface="Times New Roman"/>
            </a:endParaRPr>
          </a:p>
          <a:p>
            <a:pPr>
              <a:buClr>
                <a:srgbClr val="000000"/>
              </a:buClr>
              <a:buSzPts val="2200"/>
            </a:pPr>
            <a:r>
              <a:rPr lang="en-US" sz="2200" dirty="0" err="1">
                <a:solidFill>
                  <a:schemeClr val="dk1"/>
                </a:solidFill>
                <a:latin typeface="Times New Roman"/>
                <a:ea typeface="Times New Roman"/>
                <a:cs typeface="Times New Roman"/>
                <a:sym typeface="Times New Roman"/>
              </a:rPr>
              <a:t>Aspargine</a:t>
            </a:r>
            <a:endParaRPr sz="2200" dirty="0">
              <a:solidFill>
                <a:schemeClr val="dk1"/>
              </a:solidFill>
              <a:latin typeface="Times New Roman"/>
              <a:ea typeface="Times New Roman"/>
              <a:cs typeface="Times New Roman"/>
              <a:sym typeface="Times New Roman"/>
            </a:endParaRPr>
          </a:p>
          <a:p>
            <a:pPr>
              <a:buClr>
                <a:srgbClr val="000000"/>
              </a:buClr>
              <a:buSzPts val="2200"/>
            </a:pPr>
            <a:r>
              <a:rPr lang="en-US" sz="2200" dirty="0">
                <a:solidFill>
                  <a:schemeClr val="dk1"/>
                </a:solidFill>
                <a:latin typeface="Times New Roman"/>
                <a:ea typeface="Times New Roman"/>
                <a:cs typeface="Times New Roman"/>
                <a:sym typeface="Times New Roman"/>
              </a:rPr>
              <a:t>Aspartate</a:t>
            </a:r>
            <a:endParaRPr sz="2200" dirty="0">
              <a:solidFill>
                <a:schemeClr val="dk1"/>
              </a:solidFill>
              <a:latin typeface="Times New Roman"/>
              <a:ea typeface="Times New Roman"/>
              <a:cs typeface="Times New Roman"/>
              <a:sym typeface="Times New Roman"/>
            </a:endParaRPr>
          </a:p>
          <a:p>
            <a:pPr>
              <a:buClr>
                <a:srgbClr val="000000"/>
              </a:buClr>
              <a:buSzPts val="2200"/>
            </a:pPr>
            <a:r>
              <a:rPr lang="en-US" sz="2200" dirty="0">
                <a:solidFill>
                  <a:schemeClr val="dk1"/>
                </a:solidFill>
                <a:latin typeface="Times New Roman"/>
                <a:ea typeface="Times New Roman"/>
                <a:cs typeface="Times New Roman"/>
                <a:sym typeface="Times New Roman"/>
              </a:rPr>
              <a:t>Cystine</a:t>
            </a:r>
            <a:endParaRPr sz="2200" dirty="0">
              <a:solidFill>
                <a:schemeClr val="dk1"/>
              </a:solidFill>
              <a:latin typeface="Times New Roman"/>
              <a:ea typeface="Times New Roman"/>
              <a:cs typeface="Times New Roman"/>
              <a:sym typeface="Times New Roman"/>
            </a:endParaRPr>
          </a:p>
          <a:p>
            <a:pPr>
              <a:buClr>
                <a:srgbClr val="000000"/>
              </a:buClr>
              <a:buSzPts val="2200"/>
            </a:pPr>
            <a:r>
              <a:rPr lang="en-US" sz="2200" dirty="0">
                <a:solidFill>
                  <a:schemeClr val="dk1"/>
                </a:solidFill>
                <a:latin typeface="Times New Roman"/>
                <a:ea typeface="Times New Roman"/>
                <a:cs typeface="Times New Roman"/>
                <a:sym typeface="Times New Roman"/>
              </a:rPr>
              <a:t>Glutamic acid</a:t>
            </a:r>
            <a:endParaRPr sz="1400" dirty="0">
              <a:solidFill>
                <a:srgbClr val="000000"/>
              </a:solidFill>
              <a:latin typeface="Arial"/>
              <a:ea typeface="Arial"/>
              <a:cs typeface="Arial"/>
              <a:sym typeface="Arial"/>
            </a:endParaRPr>
          </a:p>
          <a:p>
            <a:pPr>
              <a:buClr>
                <a:srgbClr val="000000"/>
              </a:buClr>
              <a:buSzPts val="2200"/>
            </a:pPr>
            <a:r>
              <a:rPr lang="en-US" sz="2200" dirty="0">
                <a:solidFill>
                  <a:schemeClr val="dk1"/>
                </a:solidFill>
                <a:latin typeface="Times New Roman"/>
                <a:ea typeface="Times New Roman"/>
                <a:cs typeface="Times New Roman"/>
                <a:sym typeface="Times New Roman"/>
              </a:rPr>
              <a:t>Glycine</a:t>
            </a:r>
            <a:endParaRPr sz="2200" dirty="0">
              <a:solidFill>
                <a:schemeClr val="dk1"/>
              </a:solidFill>
              <a:latin typeface="Times New Roman"/>
              <a:ea typeface="Times New Roman"/>
              <a:cs typeface="Times New Roman"/>
              <a:sym typeface="Times New Roman"/>
            </a:endParaRPr>
          </a:p>
          <a:p>
            <a:pPr>
              <a:buClr>
                <a:srgbClr val="000000"/>
              </a:buClr>
              <a:buSzPts val="2200"/>
            </a:pPr>
            <a:r>
              <a:rPr lang="en-US" sz="2200" dirty="0">
                <a:solidFill>
                  <a:schemeClr val="dk1"/>
                </a:solidFill>
                <a:latin typeface="Times New Roman"/>
                <a:ea typeface="Times New Roman"/>
                <a:cs typeface="Times New Roman"/>
                <a:sym typeface="Times New Roman"/>
              </a:rPr>
              <a:t>Ornithine</a:t>
            </a:r>
            <a:endParaRPr sz="2200" dirty="0">
              <a:solidFill>
                <a:schemeClr val="dk1"/>
              </a:solidFill>
              <a:latin typeface="Times New Roman"/>
              <a:ea typeface="Times New Roman"/>
              <a:cs typeface="Times New Roman"/>
              <a:sym typeface="Times New Roman"/>
            </a:endParaRPr>
          </a:p>
          <a:p>
            <a:pPr>
              <a:buClr>
                <a:srgbClr val="000000"/>
              </a:buClr>
              <a:buSzPts val="2200"/>
            </a:pPr>
            <a:r>
              <a:rPr lang="en-US" sz="2200" dirty="0">
                <a:solidFill>
                  <a:schemeClr val="dk1"/>
                </a:solidFill>
                <a:latin typeface="Times New Roman"/>
                <a:ea typeface="Times New Roman"/>
                <a:cs typeface="Times New Roman"/>
                <a:sym typeface="Times New Roman"/>
              </a:rPr>
              <a:t>Proline</a:t>
            </a:r>
            <a:endParaRPr sz="2200" dirty="0">
              <a:solidFill>
                <a:schemeClr val="dk1"/>
              </a:solidFill>
              <a:latin typeface="Times New Roman"/>
              <a:ea typeface="Times New Roman"/>
              <a:cs typeface="Times New Roman"/>
              <a:sym typeface="Times New Roman"/>
            </a:endParaRPr>
          </a:p>
          <a:p>
            <a:pPr>
              <a:buClr>
                <a:srgbClr val="000000"/>
              </a:buClr>
              <a:buSzPts val="2200"/>
            </a:pPr>
            <a:r>
              <a:rPr lang="en-US" sz="2200" dirty="0">
                <a:solidFill>
                  <a:schemeClr val="dk1"/>
                </a:solidFill>
                <a:latin typeface="Times New Roman"/>
                <a:ea typeface="Times New Roman"/>
                <a:cs typeface="Times New Roman"/>
                <a:sym typeface="Times New Roman"/>
              </a:rPr>
              <a:t>Serine</a:t>
            </a:r>
            <a:endParaRPr sz="1400" dirty="0">
              <a:solidFill>
                <a:srgbClr val="000000"/>
              </a:solidFill>
              <a:latin typeface="Arial"/>
              <a:ea typeface="Arial"/>
              <a:cs typeface="Arial"/>
              <a:sym typeface="Arial"/>
            </a:endParaRPr>
          </a:p>
          <a:p>
            <a:pPr>
              <a:buClr>
                <a:srgbClr val="000000"/>
              </a:buClr>
              <a:buSzPts val="2200"/>
            </a:pPr>
            <a:r>
              <a:rPr lang="en-US" sz="2200" dirty="0">
                <a:solidFill>
                  <a:schemeClr val="dk1"/>
                </a:solidFill>
                <a:latin typeface="Times New Roman"/>
                <a:ea typeface="Times New Roman"/>
                <a:cs typeface="Times New Roman"/>
                <a:sym typeface="Times New Roman"/>
              </a:rPr>
              <a:t>Tyrosine</a:t>
            </a:r>
            <a:endParaRPr sz="1400" dirty="0">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41"/>
        <p:cNvGrpSpPr/>
        <p:nvPr/>
      </p:nvGrpSpPr>
      <p:grpSpPr>
        <a:xfrm>
          <a:off x="0" y="0"/>
          <a:ext cx="0" cy="0"/>
          <a:chOff x="0" y="0"/>
          <a:chExt cx="0" cy="0"/>
        </a:xfrm>
      </p:grpSpPr>
      <p:sp>
        <p:nvSpPr>
          <p:cNvPr id="1042" name="Google Shape;1042;p156"/>
          <p:cNvSpPr/>
          <p:nvPr/>
        </p:nvSpPr>
        <p:spPr>
          <a:xfrm>
            <a:off x="1524000" y="152400"/>
            <a:ext cx="8001000" cy="369332"/>
          </a:xfrm>
          <a:prstGeom prst="rect">
            <a:avLst/>
          </a:prstGeom>
          <a:noFill/>
          <a:ln>
            <a:noFill/>
          </a:ln>
        </p:spPr>
        <p:txBody>
          <a:bodyPr spcFirstLastPara="1" wrap="square" lIns="91425" tIns="45700" rIns="91425" bIns="45700" anchor="t" anchorCtr="0">
            <a:spAutoFit/>
          </a:bodyPr>
          <a:lstStyle/>
          <a:p>
            <a:pPr>
              <a:buClr>
                <a:srgbClr val="000000"/>
              </a:buClr>
              <a:buSzPts val="1800"/>
            </a:pPr>
            <a:r>
              <a:rPr lang="en-US" b="1">
                <a:solidFill>
                  <a:schemeClr val="dk1"/>
                </a:solidFill>
                <a:latin typeface="Arial"/>
                <a:ea typeface="Arial"/>
                <a:cs typeface="Arial"/>
                <a:sym typeface="Arial"/>
              </a:rPr>
              <a:t>Peptide bonds connect amino acids into linear chains</a:t>
            </a:r>
            <a:endParaRPr>
              <a:solidFill>
                <a:schemeClr val="dk1"/>
              </a:solidFill>
              <a:latin typeface="Calibri"/>
              <a:ea typeface="Calibri"/>
              <a:cs typeface="Calibri"/>
              <a:sym typeface="Calibri"/>
            </a:endParaRPr>
          </a:p>
        </p:txBody>
      </p:sp>
      <p:pic>
        <p:nvPicPr>
          <p:cNvPr id="1043" name="Google Shape;1043;p156"/>
          <p:cNvPicPr preferRelativeResize="0"/>
          <p:nvPr/>
        </p:nvPicPr>
        <p:blipFill rotWithShape="1">
          <a:blip r:embed="rId3">
            <a:alphaModFix/>
          </a:blip>
          <a:srcRect/>
          <a:stretch/>
        </p:blipFill>
        <p:spPr>
          <a:xfrm>
            <a:off x="1538069" y="914401"/>
            <a:ext cx="4024532" cy="3457081"/>
          </a:xfrm>
          <a:prstGeom prst="rect">
            <a:avLst/>
          </a:prstGeom>
          <a:noFill/>
          <a:ln>
            <a:noFill/>
          </a:ln>
        </p:spPr>
      </p:pic>
      <p:pic>
        <p:nvPicPr>
          <p:cNvPr id="1044" name="Google Shape;1044;p156"/>
          <p:cNvPicPr preferRelativeResize="0"/>
          <p:nvPr/>
        </p:nvPicPr>
        <p:blipFill rotWithShape="1">
          <a:blip r:embed="rId4">
            <a:alphaModFix/>
          </a:blip>
          <a:srcRect/>
          <a:stretch/>
        </p:blipFill>
        <p:spPr>
          <a:xfrm>
            <a:off x="5562602" y="762001"/>
            <a:ext cx="5122921" cy="4092587"/>
          </a:xfrm>
          <a:prstGeom prst="rect">
            <a:avLst/>
          </a:prstGeom>
          <a:noFill/>
          <a:ln>
            <a:noFill/>
          </a:ln>
        </p:spPr>
      </p:pic>
      <p:sp>
        <p:nvSpPr>
          <p:cNvPr id="1045" name="Google Shape;1045;p156"/>
          <p:cNvSpPr/>
          <p:nvPr/>
        </p:nvSpPr>
        <p:spPr>
          <a:xfrm>
            <a:off x="0" y="5247257"/>
            <a:ext cx="12192000" cy="769401"/>
          </a:xfrm>
          <a:prstGeom prst="rect">
            <a:avLst/>
          </a:prstGeom>
          <a:noFill/>
          <a:ln>
            <a:noFill/>
          </a:ln>
        </p:spPr>
        <p:txBody>
          <a:bodyPr spcFirstLastPara="1" wrap="square" lIns="91425" tIns="45700" rIns="91425" bIns="45700" anchor="t" anchorCtr="0">
            <a:spAutoFit/>
          </a:bodyPr>
          <a:lstStyle/>
          <a:p>
            <a:pPr>
              <a:buClr>
                <a:srgbClr val="000000"/>
              </a:buClr>
              <a:buSzPts val="2200"/>
            </a:pPr>
            <a:r>
              <a:rPr lang="en-US" sz="2200" dirty="0">
                <a:solidFill>
                  <a:schemeClr val="dk1"/>
                </a:solidFill>
                <a:latin typeface="Times New Roman"/>
                <a:ea typeface="Times New Roman"/>
                <a:cs typeface="Times New Roman"/>
                <a:sym typeface="Times New Roman"/>
              </a:rPr>
              <a:t>An amino acid in protein results in the loss of both the amino and acidic groups due to peptide bonding; hence it is no longer called an amino acid but “amino acid residue” instead – or, for simplicity, “residue.”</a:t>
            </a:r>
            <a:endParaRPr sz="1400" dirty="0">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63"/>
        <p:cNvGrpSpPr/>
        <p:nvPr/>
      </p:nvGrpSpPr>
      <p:grpSpPr>
        <a:xfrm>
          <a:off x="0" y="0"/>
          <a:ext cx="0" cy="0"/>
          <a:chOff x="0" y="0"/>
          <a:chExt cx="0" cy="0"/>
        </a:xfrm>
      </p:grpSpPr>
      <p:sp>
        <p:nvSpPr>
          <p:cNvPr id="1064" name="Google Shape;1064;p159"/>
          <p:cNvSpPr/>
          <p:nvPr/>
        </p:nvSpPr>
        <p:spPr>
          <a:xfrm>
            <a:off x="0" y="-28445"/>
            <a:ext cx="3963777" cy="461665"/>
          </a:xfrm>
          <a:prstGeom prst="rect">
            <a:avLst/>
          </a:prstGeom>
          <a:noFill/>
          <a:ln>
            <a:noFill/>
          </a:ln>
        </p:spPr>
        <p:txBody>
          <a:bodyPr spcFirstLastPara="1" wrap="square" lIns="91425" tIns="45700" rIns="91425" bIns="45700" anchor="t" anchorCtr="0">
            <a:spAutoFit/>
          </a:bodyPr>
          <a:lstStyle/>
          <a:p>
            <a:pPr>
              <a:buClr>
                <a:srgbClr val="000000"/>
              </a:buClr>
              <a:buSzPts val="2400"/>
            </a:pPr>
            <a:r>
              <a:rPr lang="en-US" sz="2400" b="1" dirty="0">
                <a:solidFill>
                  <a:schemeClr val="dk1"/>
                </a:solidFill>
                <a:latin typeface="Times New Roman"/>
                <a:ea typeface="Times New Roman"/>
                <a:cs typeface="Times New Roman"/>
                <a:sym typeface="Times New Roman"/>
              </a:rPr>
              <a:t>Structural Levels of Proteins</a:t>
            </a:r>
            <a:endParaRPr sz="1400" dirty="0">
              <a:solidFill>
                <a:srgbClr val="000000"/>
              </a:solidFill>
              <a:latin typeface="Arial"/>
              <a:ea typeface="Arial"/>
              <a:cs typeface="Arial"/>
              <a:sym typeface="Arial"/>
            </a:endParaRPr>
          </a:p>
        </p:txBody>
      </p:sp>
      <p:sp>
        <p:nvSpPr>
          <p:cNvPr id="1065" name="Google Shape;1065;p159"/>
          <p:cNvSpPr/>
          <p:nvPr/>
        </p:nvSpPr>
        <p:spPr>
          <a:xfrm>
            <a:off x="0" y="609601"/>
            <a:ext cx="12191999" cy="2462172"/>
          </a:xfrm>
          <a:prstGeom prst="rect">
            <a:avLst/>
          </a:prstGeom>
          <a:noFill/>
          <a:ln>
            <a:noFill/>
          </a:ln>
        </p:spPr>
        <p:txBody>
          <a:bodyPr spcFirstLastPara="1" wrap="square" lIns="91425" tIns="45700" rIns="91425" bIns="45700" anchor="t" anchorCtr="0">
            <a:spAutoFit/>
          </a:bodyPr>
          <a:lstStyle/>
          <a:p>
            <a:pPr>
              <a:buClr>
                <a:srgbClr val="000000"/>
              </a:buClr>
              <a:buSzPts val="2200"/>
            </a:pPr>
            <a:r>
              <a:rPr lang="en-US" sz="2200" b="1" dirty="0">
                <a:solidFill>
                  <a:schemeClr val="dk1"/>
                </a:solidFill>
                <a:latin typeface="Times New Roman"/>
                <a:ea typeface="Times New Roman"/>
                <a:cs typeface="Times New Roman"/>
                <a:sym typeface="Times New Roman"/>
              </a:rPr>
              <a:t>Primary Structure: </a:t>
            </a:r>
            <a:r>
              <a:rPr lang="en-US" sz="2200" dirty="0">
                <a:solidFill>
                  <a:schemeClr val="dk1"/>
                </a:solidFill>
                <a:latin typeface="Times New Roman"/>
                <a:ea typeface="Times New Roman"/>
                <a:cs typeface="Times New Roman"/>
                <a:sym typeface="Times New Roman"/>
              </a:rPr>
              <a:t>Linear amino acid sequence in a protein joined together by the peptide bonds defines its primary structure. It can be represented by the  one-letter or three-letter codes for amino acids. For example, both M-A-E-D (one-letter code) and Met-Ala-Glu-Asp (three-letter code) describe the same </a:t>
            </a:r>
            <a:endParaRPr sz="1400" dirty="0">
              <a:solidFill>
                <a:srgbClr val="000000"/>
              </a:solidFill>
              <a:latin typeface="Arial"/>
              <a:ea typeface="Arial"/>
              <a:cs typeface="Arial"/>
              <a:sym typeface="Arial"/>
            </a:endParaRPr>
          </a:p>
          <a:p>
            <a:pPr>
              <a:buClr>
                <a:srgbClr val="000000"/>
              </a:buClr>
              <a:buSzPts val="2200"/>
            </a:pPr>
            <a:r>
              <a:rPr lang="en-US" sz="2200" dirty="0">
                <a:solidFill>
                  <a:schemeClr val="dk1"/>
                </a:solidFill>
                <a:latin typeface="Times New Roman"/>
                <a:ea typeface="Times New Roman"/>
                <a:cs typeface="Times New Roman"/>
                <a:sym typeface="Times New Roman"/>
              </a:rPr>
              <a:t>Stretch of residues in a protein.</a:t>
            </a:r>
            <a:endParaRPr sz="1400" dirty="0">
              <a:solidFill>
                <a:srgbClr val="000000"/>
              </a:solidFill>
              <a:latin typeface="Arial"/>
              <a:ea typeface="Arial"/>
              <a:cs typeface="Arial"/>
              <a:sym typeface="Arial"/>
            </a:endParaRPr>
          </a:p>
          <a:p>
            <a:pPr>
              <a:buClr>
                <a:srgbClr val="000000"/>
              </a:buClr>
              <a:buSzPts val="2200"/>
            </a:pPr>
            <a:endParaRPr sz="2200" dirty="0">
              <a:solidFill>
                <a:schemeClr val="dk1"/>
              </a:solidFill>
              <a:latin typeface="Times New Roman"/>
              <a:ea typeface="Times New Roman"/>
              <a:cs typeface="Times New Roman"/>
              <a:sym typeface="Times New Roman"/>
            </a:endParaRPr>
          </a:p>
          <a:p>
            <a:pPr>
              <a:buClr>
                <a:srgbClr val="000000"/>
              </a:buClr>
              <a:buSzPts val="2200"/>
            </a:pPr>
            <a:r>
              <a:rPr lang="en-US" sz="2200" dirty="0">
                <a:solidFill>
                  <a:schemeClr val="dk1"/>
                </a:solidFill>
                <a:latin typeface="Times New Roman"/>
                <a:ea typeface="Times New Roman"/>
                <a:cs typeface="Times New Roman"/>
                <a:sym typeface="Times New Roman"/>
              </a:rPr>
              <a:t>The hormone insulin has two polypeptide chains A, and B. The sequence of the A chain, and the sequence of the B chain can be considered as an example for primary structure.</a:t>
            </a:r>
            <a:endParaRPr sz="1400" dirty="0">
              <a:solidFill>
                <a:srgbClr val="000000"/>
              </a:solidFill>
              <a:latin typeface="Arial"/>
              <a:ea typeface="Arial"/>
              <a:cs typeface="Arial"/>
              <a:sym typeface="Arial"/>
            </a:endParaRPr>
          </a:p>
        </p:txBody>
      </p:sp>
      <p:pic>
        <p:nvPicPr>
          <p:cNvPr id="1066" name="Google Shape;1066;p159"/>
          <p:cNvPicPr preferRelativeResize="0"/>
          <p:nvPr/>
        </p:nvPicPr>
        <p:blipFill rotWithShape="1">
          <a:blip r:embed="rId3">
            <a:alphaModFix/>
          </a:blip>
          <a:srcRect/>
          <a:stretch/>
        </p:blipFill>
        <p:spPr>
          <a:xfrm>
            <a:off x="3657600" y="3886201"/>
            <a:ext cx="5334000" cy="260730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70"/>
        <p:cNvGrpSpPr/>
        <p:nvPr/>
      </p:nvGrpSpPr>
      <p:grpSpPr>
        <a:xfrm>
          <a:off x="0" y="0"/>
          <a:ext cx="0" cy="0"/>
          <a:chOff x="0" y="0"/>
          <a:chExt cx="0" cy="0"/>
        </a:xfrm>
      </p:grpSpPr>
      <p:sp>
        <p:nvSpPr>
          <p:cNvPr id="1071" name="Google Shape;1071;p160"/>
          <p:cNvSpPr/>
          <p:nvPr/>
        </p:nvSpPr>
        <p:spPr>
          <a:xfrm>
            <a:off x="0" y="0"/>
            <a:ext cx="12192000" cy="2123658"/>
          </a:xfrm>
          <a:prstGeom prst="rect">
            <a:avLst/>
          </a:prstGeom>
          <a:noFill/>
          <a:ln>
            <a:noFill/>
          </a:ln>
        </p:spPr>
        <p:txBody>
          <a:bodyPr spcFirstLastPara="1" wrap="square" lIns="91425" tIns="45700" rIns="91425" bIns="45700" anchor="t" anchorCtr="0">
            <a:spAutoFit/>
          </a:bodyPr>
          <a:lstStyle/>
          <a:p>
            <a:pPr>
              <a:buClr>
                <a:srgbClr val="000000"/>
              </a:buClr>
              <a:buSzPts val="2200"/>
            </a:pPr>
            <a:r>
              <a:rPr lang="en-US" sz="2200" b="1" dirty="0">
                <a:solidFill>
                  <a:schemeClr val="dk1"/>
                </a:solidFill>
                <a:latin typeface="Times New Roman"/>
                <a:ea typeface="Times New Roman"/>
                <a:cs typeface="Times New Roman"/>
                <a:sym typeface="Times New Roman"/>
              </a:rPr>
              <a:t>Secondary structure: </a:t>
            </a:r>
            <a:endParaRPr sz="1400" dirty="0">
              <a:solidFill>
                <a:srgbClr val="000000"/>
              </a:solidFill>
              <a:latin typeface="Arial"/>
              <a:ea typeface="Arial"/>
              <a:cs typeface="Arial"/>
              <a:sym typeface="Arial"/>
            </a:endParaRPr>
          </a:p>
          <a:p>
            <a:pPr>
              <a:buClr>
                <a:srgbClr val="000000"/>
              </a:buClr>
              <a:buSzPts val="2200"/>
            </a:pPr>
            <a:r>
              <a:rPr lang="en-US" sz="2200" dirty="0">
                <a:solidFill>
                  <a:schemeClr val="dk1"/>
                </a:solidFill>
                <a:latin typeface="Times New Roman"/>
                <a:ea typeface="Times New Roman"/>
                <a:cs typeface="Times New Roman"/>
                <a:sym typeface="Times New Roman"/>
              </a:rPr>
              <a:t>• secondary structure, refers to local folded structures that form within a polypeptide due to interactions between atoms.</a:t>
            </a:r>
            <a:endParaRPr sz="1400" dirty="0">
              <a:solidFill>
                <a:srgbClr val="000000"/>
              </a:solidFill>
              <a:latin typeface="Arial"/>
              <a:ea typeface="Arial"/>
              <a:cs typeface="Arial"/>
              <a:sym typeface="Arial"/>
            </a:endParaRPr>
          </a:p>
          <a:p>
            <a:pPr>
              <a:buClr>
                <a:srgbClr val="000000"/>
              </a:buClr>
              <a:buSzPts val="2200"/>
            </a:pPr>
            <a:r>
              <a:rPr lang="en-US" sz="2200" dirty="0">
                <a:solidFill>
                  <a:schemeClr val="dk1"/>
                </a:solidFill>
                <a:latin typeface="Times New Roman"/>
                <a:ea typeface="Times New Roman"/>
                <a:cs typeface="Times New Roman"/>
                <a:sym typeface="Times New Roman"/>
              </a:rPr>
              <a:t>• The most common types of secondary structures are the α helix and the β pleated sheet. Both structures are held in shape by hydrogen bonds, which form between the carbonyl O of one amino acid and the amino H of another.</a:t>
            </a:r>
            <a:endParaRPr sz="1400" dirty="0">
              <a:solidFill>
                <a:srgbClr val="000000"/>
              </a:solidFill>
              <a:latin typeface="Arial"/>
              <a:ea typeface="Arial"/>
              <a:cs typeface="Arial"/>
              <a:sym typeface="Arial"/>
            </a:endParaRPr>
          </a:p>
        </p:txBody>
      </p:sp>
      <p:pic>
        <p:nvPicPr>
          <p:cNvPr id="1072" name="Google Shape;1072;p160"/>
          <p:cNvPicPr preferRelativeResize="0"/>
          <p:nvPr/>
        </p:nvPicPr>
        <p:blipFill rotWithShape="1">
          <a:blip r:embed="rId3">
            <a:alphaModFix/>
          </a:blip>
          <a:srcRect/>
          <a:stretch/>
        </p:blipFill>
        <p:spPr>
          <a:xfrm>
            <a:off x="1286493" y="3056908"/>
            <a:ext cx="4267200" cy="2247223"/>
          </a:xfrm>
          <a:prstGeom prst="rect">
            <a:avLst/>
          </a:prstGeom>
          <a:noFill/>
          <a:ln>
            <a:noFill/>
          </a:ln>
        </p:spPr>
      </p:pic>
      <p:pic>
        <p:nvPicPr>
          <p:cNvPr id="1073" name="Google Shape;1073;p160"/>
          <p:cNvPicPr preferRelativeResize="0"/>
          <p:nvPr/>
        </p:nvPicPr>
        <p:blipFill rotWithShape="1">
          <a:blip r:embed="rId4">
            <a:alphaModFix/>
          </a:blip>
          <a:srcRect/>
          <a:stretch/>
        </p:blipFill>
        <p:spPr>
          <a:xfrm>
            <a:off x="6324600" y="2438400"/>
            <a:ext cx="3887602" cy="2743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77"/>
        <p:cNvGrpSpPr/>
        <p:nvPr/>
      </p:nvGrpSpPr>
      <p:grpSpPr>
        <a:xfrm>
          <a:off x="0" y="0"/>
          <a:ext cx="0" cy="0"/>
          <a:chOff x="0" y="0"/>
          <a:chExt cx="0" cy="0"/>
        </a:xfrm>
      </p:grpSpPr>
      <p:sp>
        <p:nvSpPr>
          <p:cNvPr id="1078" name="Google Shape;1078;p161"/>
          <p:cNvSpPr/>
          <p:nvPr/>
        </p:nvSpPr>
        <p:spPr>
          <a:xfrm>
            <a:off x="0" y="0"/>
            <a:ext cx="12191999" cy="4431942"/>
          </a:xfrm>
          <a:prstGeom prst="rect">
            <a:avLst/>
          </a:prstGeom>
          <a:noFill/>
          <a:ln>
            <a:noFill/>
          </a:ln>
        </p:spPr>
        <p:txBody>
          <a:bodyPr spcFirstLastPara="1" wrap="square" lIns="91425" tIns="45700" rIns="91425" bIns="45700" anchor="t" anchorCtr="0">
            <a:spAutoFit/>
          </a:bodyPr>
          <a:lstStyle/>
          <a:p>
            <a:pPr>
              <a:buClr>
                <a:srgbClr val="000000"/>
              </a:buClr>
              <a:buSzPts val="1800"/>
            </a:pPr>
            <a:r>
              <a:rPr lang="en-US" sz="2400" b="1" dirty="0">
                <a:solidFill>
                  <a:schemeClr val="dk1"/>
                </a:solidFill>
                <a:latin typeface="Times New Roman"/>
                <a:ea typeface="Times New Roman"/>
                <a:cs typeface="Times New Roman"/>
                <a:sym typeface="Times New Roman"/>
              </a:rPr>
              <a:t>Tertiary Structure:</a:t>
            </a:r>
            <a:endParaRPr sz="2400" dirty="0">
              <a:solidFill>
                <a:srgbClr val="000000"/>
              </a:solidFill>
              <a:latin typeface="Arial"/>
              <a:ea typeface="Arial"/>
              <a:cs typeface="Arial"/>
              <a:sym typeface="Arial"/>
            </a:endParaRPr>
          </a:p>
          <a:p>
            <a:pPr>
              <a:buClr>
                <a:srgbClr val="000000"/>
              </a:buClr>
              <a:buSzPts val="1800"/>
            </a:pPr>
            <a:endParaRPr b="1" dirty="0">
              <a:solidFill>
                <a:schemeClr val="dk1"/>
              </a:solidFill>
              <a:latin typeface="Times New Roman"/>
              <a:ea typeface="Times New Roman"/>
              <a:cs typeface="Times New Roman"/>
              <a:sym typeface="Times New Roman"/>
            </a:endParaRPr>
          </a:p>
          <a:p>
            <a:pPr>
              <a:buClr>
                <a:srgbClr val="000000"/>
              </a:buClr>
              <a:buSzPts val="1800"/>
            </a:pPr>
            <a:r>
              <a:rPr lang="en-US" sz="2400" dirty="0">
                <a:solidFill>
                  <a:schemeClr val="dk1"/>
                </a:solidFill>
                <a:latin typeface="Times New Roman"/>
                <a:ea typeface="Times New Roman"/>
                <a:cs typeface="Times New Roman"/>
                <a:sym typeface="Times New Roman"/>
              </a:rPr>
              <a:t>• The overall three-dimensional structure of a polypeptide is called its tertiary structure. The tertiary structure is primarily due to interactions between the R groups of the amino acids that make up the protein.</a:t>
            </a:r>
            <a:endParaRPr sz="2400" dirty="0">
              <a:solidFill>
                <a:srgbClr val="000000"/>
              </a:solidFill>
              <a:latin typeface="Arial"/>
              <a:ea typeface="Arial"/>
              <a:cs typeface="Arial"/>
              <a:sym typeface="Arial"/>
            </a:endParaRPr>
          </a:p>
          <a:p>
            <a:pPr>
              <a:buClr>
                <a:srgbClr val="000000"/>
              </a:buClr>
              <a:buSzPts val="1800"/>
            </a:pPr>
            <a:endParaRPr sz="2400" dirty="0">
              <a:solidFill>
                <a:schemeClr val="dk1"/>
              </a:solidFill>
              <a:latin typeface="Times New Roman"/>
              <a:ea typeface="Times New Roman"/>
              <a:cs typeface="Times New Roman"/>
              <a:sym typeface="Times New Roman"/>
            </a:endParaRPr>
          </a:p>
          <a:p>
            <a:pPr>
              <a:buClr>
                <a:srgbClr val="000000"/>
              </a:buClr>
              <a:buSzPts val="1800"/>
            </a:pPr>
            <a:r>
              <a:rPr lang="en-US" sz="2400" dirty="0">
                <a:solidFill>
                  <a:schemeClr val="dk1"/>
                </a:solidFill>
                <a:latin typeface="Times New Roman"/>
                <a:ea typeface="Times New Roman"/>
                <a:cs typeface="Times New Roman"/>
                <a:sym typeface="Times New Roman"/>
              </a:rPr>
              <a:t>• Important to tertiary structure are hydrophobic interactions, in which amino acids with nonpolar, hydrophobic R groups cluster together on the inside of the protein, leaving hydrophilic amino acids on the outside to interact with surrounding water molecules.</a:t>
            </a:r>
            <a:endParaRPr sz="2400" dirty="0">
              <a:solidFill>
                <a:srgbClr val="000000"/>
              </a:solidFill>
              <a:latin typeface="Arial"/>
              <a:ea typeface="Arial"/>
              <a:cs typeface="Arial"/>
              <a:sym typeface="Arial"/>
            </a:endParaRPr>
          </a:p>
          <a:p>
            <a:pPr>
              <a:buClr>
                <a:srgbClr val="000000"/>
              </a:buClr>
              <a:buSzPts val="1800"/>
            </a:pPr>
            <a:endParaRPr sz="2400" dirty="0">
              <a:solidFill>
                <a:schemeClr val="dk1"/>
              </a:solidFill>
              <a:latin typeface="Times New Roman"/>
              <a:ea typeface="Times New Roman"/>
              <a:cs typeface="Times New Roman"/>
              <a:sym typeface="Times New Roman"/>
            </a:endParaRPr>
          </a:p>
          <a:p>
            <a:pPr>
              <a:buClr>
                <a:srgbClr val="000000"/>
              </a:buClr>
              <a:buSzPts val="1800"/>
            </a:pPr>
            <a:r>
              <a:rPr lang="en-US" sz="2400" dirty="0">
                <a:solidFill>
                  <a:schemeClr val="dk1"/>
                </a:solidFill>
                <a:latin typeface="Times New Roman"/>
                <a:ea typeface="Times New Roman"/>
                <a:cs typeface="Times New Roman"/>
                <a:sym typeface="Times New Roman"/>
              </a:rPr>
              <a:t>•Also, Disulfide bonds, covalent linkages between the sulfur-containing side chains of cysteines, are much stronger than the other types of bonds</a:t>
            </a:r>
            <a:endParaRPr sz="2400" dirty="0">
              <a:solidFill>
                <a:srgbClr val="000000"/>
              </a:solidFill>
              <a:latin typeface="Arial"/>
              <a:ea typeface="Arial"/>
              <a:cs typeface="Arial"/>
              <a:sym typeface="Arial"/>
            </a:endParaRPr>
          </a:p>
        </p:txBody>
      </p:sp>
      <p:pic>
        <p:nvPicPr>
          <p:cNvPr id="1079" name="Google Shape;1079;p161"/>
          <p:cNvPicPr preferRelativeResize="0"/>
          <p:nvPr/>
        </p:nvPicPr>
        <p:blipFill rotWithShape="1">
          <a:blip r:embed="rId3">
            <a:alphaModFix/>
          </a:blip>
          <a:srcRect/>
          <a:stretch/>
        </p:blipFill>
        <p:spPr>
          <a:xfrm>
            <a:off x="3859480" y="4544291"/>
            <a:ext cx="4203865" cy="211182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sp>
        <p:nvSpPr>
          <p:cNvPr id="1084" name="Google Shape;1084;p162"/>
          <p:cNvSpPr/>
          <p:nvPr/>
        </p:nvSpPr>
        <p:spPr>
          <a:xfrm>
            <a:off x="0" y="1"/>
            <a:ext cx="12192000" cy="2123618"/>
          </a:xfrm>
          <a:prstGeom prst="rect">
            <a:avLst/>
          </a:prstGeom>
          <a:noFill/>
          <a:ln>
            <a:noFill/>
          </a:ln>
        </p:spPr>
        <p:txBody>
          <a:bodyPr spcFirstLastPara="1" wrap="square" lIns="91425" tIns="45700" rIns="91425" bIns="45700" anchor="t" anchorCtr="0">
            <a:spAutoFit/>
          </a:bodyPr>
          <a:lstStyle/>
          <a:p>
            <a:pPr>
              <a:buClr>
                <a:srgbClr val="000000"/>
              </a:buClr>
              <a:buSzPts val="2200"/>
            </a:pPr>
            <a:r>
              <a:rPr lang="en-US" sz="2200" b="1" dirty="0">
                <a:solidFill>
                  <a:schemeClr val="dk1"/>
                </a:solidFill>
                <a:latin typeface="Times New Roman"/>
                <a:ea typeface="Times New Roman"/>
                <a:cs typeface="Times New Roman"/>
                <a:sym typeface="Times New Roman"/>
              </a:rPr>
              <a:t>Quaternary structure:</a:t>
            </a:r>
            <a:endParaRPr sz="1400" dirty="0">
              <a:solidFill>
                <a:srgbClr val="000000"/>
              </a:solidFill>
              <a:latin typeface="Arial"/>
              <a:ea typeface="Arial"/>
              <a:cs typeface="Arial"/>
              <a:sym typeface="Arial"/>
            </a:endParaRPr>
          </a:p>
          <a:p>
            <a:pPr>
              <a:buClr>
                <a:srgbClr val="000000"/>
              </a:buClr>
              <a:buSzPts val="2200"/>
            </a:pPr>
            <a:endParaRPr sz="2200" b="1" dirty="0">
              <a:solidFill>
                <a:schemeClr val="dk1"/>
              </a:solidFill>
              <a:latin typeface="Times New Roman"/>
              <a:ea typeface="Times New Roman"/>
              <a:cs typeface="Times New Roman"/>
              <a:sym typeface="Times New Roman"/>
            </a:endParaRPr>
          </a:p>
          <a:p>
            <a:pPr>
              <a:buClr>
                <a:srgbClr val="000000"/>
              </a:buClr>
              <a:buSzPts val="2200"/>
            </a:pPr>
            <a:r>
              <a:rPr lang="en-US" sz="2200" dirty="0">
                <a:solidFill>
                  <a:schemeClr val="dk1"/>
                </a:solidFill>
                <a:latin typeface="Times New Roman"/>
                <a:ea typeface="Times New Roman"/>
                <a:cs typeface="Times New Roman"/>
                <a:sym typeface="Times New Roman"/>
              </a:rPr>
              <a:t>• When multiple polypeptide chain subunits come together, then the protein attains its quaternary structure.</a:t>
            </a:r>
            <a:endParaRPr sz="1400" dirty="0">
              <a:solidFill>
                <a:srgbClr val="000000"/>
              </a:solidFill>
              <a:latin typeface="Arial"/>
              <a:ea typeface="Arial"/>
              <a:cs typeface="Arial"/>
              <a:sym typeface="Arial"/>
            </a:endParaRPr>
          </a:p>
          <a:p>
            <a:pPr>
              <a:buClr>
                <a:srgbClr val="000000"/>
              </a:buClr>
              <a:buSzPts val="2200"/>
            </a:pPr>
            <a:endParaRPr sz="2200" dirty="0">
              <a:solidFill>
                <a:schemeClr val="dk1"/>
              </a:solidFill>
              <a:latin typeface="Times New Roman"/>
              <a:ea typeface="Times New Roman"/>
              <a:cs typeface="Times New Roman"/>
              <a:sym typeface="Times New Roman"/>
            </a:endParaRPr>
          </a:p>
          <a:p>
            <a:pPr>
              <a:buClr>
                <a:srgbClr val="000000"/>
              </a:buClr>
              <a:buSzPts val="2200"/>
            </a:pPr>
            <a:r>
              <a:rPr lang="en-US" sz="2200" dirty="0">
                <a:solidFill>
                  <a:schemeClr val="dk1"/>
                </a:solidFill>
                <a:latin typeface="Times New Roman"/>
                <a:ea typeface="Times New Roman"/>
                <a:cs typeface="Times New Roman"/>
                <a:sym typeface="Times New Roman"/>
              </a:rPr>
              <a:t>• An example for quaternary structure is hemoglobin. The hemoglobin carries oxygen in the blood and is made up of four subunits, two each of  the α and β types.</a:t>
            </a:r>
            <a:endParaRPr sz="1400" dirty="0">
              <a:solidFill>
                <a:srgbClr val="000000"/>
              </a:solidFill>
              <a:latin typeface="Arial"/>
              <a:ea typeface="Arial"/>
              <a:cs typeface="Arial"/>
              <a:sym typeface="Arial"/>
            </a:endParaRPr>
          </a:p>
        </p:txBody>
      </p:sp>
      <p:pic>
        <p:nvPicPr>
          <p:cNvPr id="1085" name="Google Shape;1085;p162"/>
          <p:cNvPicPr preferRelativeResize="0"/>
          <p:nvPr/>
        </p:nvPicPr>
        <p:blipFill rotWithShape="1">
          <a:blip r:embed="rId3">
            <a:alphaModFix/>
          </a:blip>
          <a:srcRect/>
          <a:stretch/>
        </p:blipFill>
        <p:spPr>
          <a:xfrm>
            <a:off x="4876800" y="3200401"/>
            <a:ext cx="2343150" cy="19526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04"/>
        <p:cNvGrpSpPr/>
        <p:nvPr/>
      </p:nvGrpSpPr>
      <p:grpSpPr>
        <a:xfrm>
          <a:off x="0" y="0"/>
          <a:ext cx="0" cy="0"/>
          <a:chOff x="0" y="0"/>
          <a:chExt cx="0" cy="0"/>
        </a:xfrm>
      </p:grpSpPr>
      <p:sp>
        <p:nvSpPr>
          <p:cNvPr id="1105" name="Google Shape;1105;p166"/>
          <p:cNvSpPr/>
          <p:nvPr/>
        </p:nvSpPr>
        <p:spPr>
          <a:xfrm>
            <a:off x="1" y="1"/>
            <a:ext cx="12192000" cy="3139281"/>
          </a:xfrm>
          <a:prstGeom prst="rect">
            <a:avLst/>
          </a:prstGeom>
          <a:noFill/>
          <a:ln>
            <a:noFill/>
          </a:ln>
        </p:spPr>
        <p:txBody>
          <a:bodyPr spcFirstLastPara="1" wrap="square" lIns="91425" tIns="45700" rIns="91425" bIns="45700" anchor="t" anchorCtr="0">
            <a:spAutoFit/>
          </a:bodyPr>
          <a:lstStyle/>
          <a:p>
            <a:pPr>
              <a:lnSpc>
                <a:spcPct val="150000"/>
              </a:lnSpc>
              <a:buClr>
                <a:srgbClr val="000000"/>
              </a:buClr>
              <a:buSzPts val="2200"/>
            </a:pPr>
            <a:r>
              <a:rPr lang="en-US" sz="2200" b="1" dirty="0">
                <a:solidFill>
                  <a:schemeClr val="dk1"/>
                </a:solidFill>
                <a:latin typeface="Times New Roman"/>
                <a:ea typeface="Times New Roman"/>
                <a:cs typeface="Times New Roman"/>
                <a:sym typeface="Times New Roman"/>
              </a:rPr>
              <a:t>Electrostatic Interactions and Hydrogen Bond: </a:t>
            </a:r>
            <a:r>
              <a:rPr lang="en-US" sz="2200" dirty="0">
                <a:solidFill>
                  <a:schemeClr val="dk1"/>
                </a:solidFill>
                <a:latin typeface="Times New Roman"/>
                <a:ea typeface="Times New Roman"/>
                <a:cs typeface="Times New Roman"/>
                <a:sym typeface="Times New Roman"/>
              </a:rPr>
              <a:t>Electrostatic interactions generated by charged surface residues or ionic bonds (salt bridges) play significant role in protein folding (Fig. 2.2). Ionic bonds form the outer layer of hydrophobic core of proteins and are rarely seen in protein interior, and if found at the core, they are strong electrostatic attractions. Electrically charged amino acids, present on surface of protein, help in its suitable folding by interacting with water molecules. Water develops as shield around charged surface residues and helps in stabilizing the protein structure.</a:t>
            </a:r>
            <a:endParaRPr sz="1400" dirty="0">
              <a:solidFill>
                <a:srgbClr val="000000"/>
              </a:solidFill>
              <a:latin typeface="Arial"/>
              <a:ea typeface="Arial"/>
              <a:cs typeface="Arial"/>
              <a:sym typeface="Arial"/>
            </a:endParaRPr>
          </a:p>
        </p:txBody>
      </p:sp>
      <p:pic>
        <p:nvPicPr>
          <p:cNvPr id="1106" name="Google Shape;1106;p166"/>
          <p:cNvPicPr preferRelativeResize="0"/>
          <p:nvPr/>
        </p:nvPicPr>
        <p:blipFill rotWithShape="1">
          <a:blip r:embed="rId3">
            <a:alphaModFix/>
          </a:blip>
          <a:srcRect/>
          <a:stretch/>
        </p:blipFill>
        <p:spPr>
          <a:xfrm>
            <a:off x="3562597" y="3139282"/>
            <a:ext cx="3620614" cy="3139281"/>
          </a:xfrm>
          <a:prstGeom prst="rect">
            <a:avLst/>
          </a:prstGeom>
          <a:noFill/>
          <a:ln>
            <a:noFill/>
          </a:ln>
        </p:spPr>
      </p:pic>
      <p:sp>
        <p:nvSpPr>
          <p:cNvPr id="1107" name="Google Shape;1107;p166"/>
          <p:cNvSpPr/>
          <p:nvPr/>
        </p:nvSpPr>
        <p:spPr>
          <a:xfrm>
            <a:off x="3886200" y="6211668"/>
            <a:ext cx="2819400" cy="369332"/>
          </a:xfrm>
          <a:prstGeom prst="rect">
            <a:avLst/>
          </a:prstGeom>
          <a:noFill/>
          <a:ln>
            <a:noFill/>
          </a:ln>
        </p:spPr>
        <p:txBody>
          <a:bodyPr spcFirstLastPara="1" wrap="square" lIns="91425" tIns="45700" rIns="91425" bIns="45700" anchor="t" anchorCtr="0">
            <a:spAutoFit/>
          </a:bodyPr>
          <a:lstStyle/>
          <a:p>
            <a:pPr>
              <a:buClr>
                <a:srgbClr val="000000"/>
              </a:buClr>
              <a:buSzPts val="1800"/>
            </a:pPr>
            <a:r>
              <a:rPr lang="en-US">
                <a:solidFill>
                  <a:schemeClr val="dk1"/>
                </a:solidFill>
                <a:latin typeface="Calibri"/>
                <a:ea typeface="Calibri"/>
                <a:cs typeface="Calibri"/>
                <a:sym typeface="Calibri"/>
              </a:rPr>
              <a:t>Intermolecular ionic bonds</a:t>
            </a:r>
            <a:endParaRPr sz="1400">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11"/>
        <p:cNvGrpSpPr/>
        <p:nvPr/>
      </p:nvGrpSpPr>
      <p:grpSpPr>
        <a:xfrm>
          <a:off x="0" y="0"/>
          <a:ext cx="0" cy="0"/>
          <a:chOff x="0" y="0"/>
          <a:chExt cx="0" cy="0"/>
        </a:xfrm>
      </p:grpSpPr>
      <p:sp>
        <p:nvSpPr>
          <p:cNvPr id="1112" name="Google Shape;1112;p167"/>
          <p:cNvSpPr/>
          <p:nvPr/>
        </p:nvSpPr>
        <p:spPr>
          <a:xfrm>
            <a:off x="0" y="0"/>
            <a:ext cx="12192000" cy="2123618"/>
          </a:xfrm>
          <a:prstGeom prst="rect">
            <a:avLst/>
          </a:prstGeom>
          <a:noFill/>
          <a:ln>
            <a:noFill/>
          </a:ln>
        </p:spPr>
        <p:txBody>
          <a:bodyPr spcFirstLastPara="1" wrap="square" lIns="91425" tIns="45700" rIns="91425" bIns="45700" anchor="t" anchorCtr="0">
            <a:spAutoFit/>
          </a:bodyPr>
          <a:lstStyle/>
          <a:p>
            <a:pPr>
              <a:lnSpc>
                <a:spcPct val="150000"/>
              </a:lnSpc>
              <a:buClr>
                <a:srgbClr val="000000"/>
              </a:buClr>
              <a:buSzPts val="2200"/>
            </a:pPr>
            <a:r>
              <a:rPr lang="en-US" sz="2200" dirty="0">
                <a:solidFill>
                  <a:schemeClr val="dk1"/>
                </a:solidFill>
                <a:latin typeface="Times New Roman"/>
                <a:ea typeface="Times New Roman"/>
                <a:cs typeface="Times New Roman"/>
                <a:sym typeface="Times New Roman"/>
              </a:rPr>
              <a:t>Interaction of hydrogen atom covalently bonded to an electronegative donor atom with another electronegative acceptor atom leads to formation of hydrogen bond, which confers directional interactions strengthening protein folding and structure and its molecular identification. Secondary structure of proteins, α helix and β sheet, makes the core of protein structure.</a:t>
            </a:r>
            <a:endParaRPr sz="1400" dirty="0">
              <a:solidFill>
                <a:srgbClr val="000000"/>
              </a:solidFill>
              <a:latin typeface="Arial"/>
              <a:ea typeface="Arial"/>
              <a:cs typeface="Arial"/>
              <a:sym typeface="Arial"/>
            </a:endParaRPr>
          </a:p>
        </p:txBody>
      </p:sp>
      <p:pic>
        <p:nvPicPr>
          <p:cNvPr id="1113" name="Google Shape;1113;p167"/>
          <p:cNvPicPr preferRelativeResize="0"/>
          <p:nvPr/>
        </p:nvPicPr>
        <p:blipFill rotWithShape="1">
          <a:blip r:embed="rId3">
            <a:alphaModFix/>
          </a:blip>
          <a:srcRect/>
          <a:stretch/>
        </p:blipFill>
        <p:spPr>
          <a:xfrm>
            <a:off x="2776562" y="2344837"/>
            <a:ext cx="5739846" cy="2286000"/>
          </a:xfrm>
          <a:prstGeom prst="rect">
            <a:avLst/>
          </a:prstGeom>
          <a:noFill/>
          <a:ln>
            <a:noFill/>
          </a:ln>
        </p:spPr>
      </p:pic>
      <p:sp>
        <p:nvSpPr>
          <p:cNvPr id="1114" name="Google Shape;1114;p167"/>
          <p:cNvSpPr/>
          <p:nvPr/>
        </p:nvSpPr>
        <p:spPr>
          <a:xfrm>
            <a:off x="3752263" y="4852057"/>
            <a:ext cx="4687473" cy="430887"/>
          </a:xfrm>
          <a:prstGeom prst="rect">
            <a:avLst/>
          </a:prstGeom>
          <a:noFill/>
          <a:ln>
            <a:noFill/>
          </a:ln>
        </p:spPr>
        <p:txBody>
          <a:bodyPr spcFirstLastPara="1" wrap="square" lIns="91425" tIns="45700" rIns="91425" bIns="45700" anchor="t" anchorCtr="0">
            <a:spAutoFit/>
          </a:bodyPr>
          <a:lstStyle/>
          <a:p>
            <a:pPr>
              <a:buClr>
                <a:srgbClr val="000000"/>
              </a:buClr>
              <a:buSzPts val="2200"/>
            </a:pPr>
            <a:r>
              <a:rPr lang="en-US" sz="2200" dirty="0">
                <a:solidFill>
                  <a:schemeClr val="dk1"/>
                </a:solidFill>
                <a:latin typeface="Calibri"/>
                <a:ea typeface="Calibri"/>
                <a:cs typeface="Calibri"/>
                <a:sym typeface="Calibri"/>
              </a:rPr>
              <a:t>Intermolecular hydrogen bonds</a:t>
            </a:r>
            <a:endParaRPr sz="1400" dirty="0">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18"/>
        <p:cNvGrpSpPr/>
        <p:nvPr/>
      </p:nvGrpSpPr>
      <p:grpSpPr>
        <a:xfrm>
          <a:off x="0" y="0"/>
          <a:ext cx="0" cy="0"/>
          <a:chOff x="0" y="0"/>
          <a:chExt cx="0" cy="0"/>
        </a:xfrm>
      </p:grpSpPr>
      <p:sp>
        <p:nvSpPr>
          <p:cNvPr id="1119" name="Google Shape;1119;p168"/>
          <p:cNvSpPr/>
          <p:nvPr/>
        </p:nvSpPr>
        <p:spPr>
          <a:xfrm>
            <a:off x="0" y="0"/>
            <a:ext cx="12192000" cy="4154943"/>
          </a:xfrm>
          <a:prstGeom prst="rect">
            <a:avLst/>
          </a:prstGeom>
          <a:noFill/>
          <a:ln>
            <a:noFill/>
          </a:ln>
        </p:spPr>
        <p:txBody>
          <a:bodyPr spcFirstLastPara="1" wrap="square" lIns="91425" tIns="45700" rIns="91425" bIns="45700" anchor="t" anchorCtr="0">
            <a:spAutoFit/>
          </a:bodyPr>
          <a:lstStyle/>
          <a:p>
            <a:pPr>
              <a:buClr>
                <a:srgbClr val="000000"/>
              </a:buClr>
              <a:buSzPts val="2200"/>
            </a:pPr>
            <a:r>
              <a:rPr lang="en-US" sz="2200" b="1" dirty="0">
                <a:solidFill>
                  <a:schemeClr val="dk1"/>
                </a:solidFill>
                <a:latin typeface="Times New Roman"/>
                <a:ea typeface="Times New Roman"/>
                <a:cs typeface="Times New Roman"/>
                <a:sym typeface="Times New Roman"/>
              </a:rPr>
              <a:t>Hydrophobic Bonds: </a:t>
            </a:r>
            <a:r>
              <a:rPr lang="en-US" sz="2200" dirty="0">
                <a:solidFill>
                  <a:schemeClr val="dk1"/>
                </a:solidFill>
                <a:latin typeface="Times New Roman"/>
                <a:ea typeface="Times New Roman"/>
                <a:cs typeface="Times New Roman"/>
                <a:sym typeface="Times New Roman"/>
              </a:rPr>
              <a:t>Another chief force activating appropriate protein folding  is hydrophobic bonds (Fig. 2.5). They minimize energy loss caused due to interruption of amino acids into water molecule and bring hydrophobic side  chains side by side; as a result of which, an interior hydrophobic protein core is  developed where maximum hydrophobic side chains are present in close  association and protected from interaction with solvent water.</a:t>
            </a:r>
            <a:endParaRPr sz="1400" dirty="0">
              <a:solidFill>
                <a:srgbClr val="000000"/>
              </a:solidFill>
              <a:latin typeface="Arial"/>
              <a:ea typeface="Arial"/>
              <a:cs typeface="Arial"/>
              <a:sym typeface="Arial"/>
            </a:endParaRPr>
          </a:p>
          <a:p>
            <a:pPr>
              <a:buClr>
                <a:srgbClr val="000000"/>
              </a:buClr>
              <a:buSzPts val="2200"/>
            </a:pPr>
            <a:endParaRPr sz="2200" dirty="0">
              <a:solidFill>
                <a:schemeClr val="dk1"/>
              </a:solidFill>
              <a:latin typeface="Times New Roman"/>
              <a:ea typeface="Times New Roman"/>
              <a:cs typeface="Times New Roman"/>
              <a:sym typeface="Times New Roman"/>
            </a:endParaRPr>
          </a:p>
          <a:p>
            <a:pPr>
              <a:buClr>
                <a:srgbClr val="000000"/>
              </a:buClr>
              <a:buSzPts val="2200"/>
            </a:pPr>
            <a:r>
              <a:rPr lang="en-US" sz="2200" dirty="0">
                <a:solidFill>
                  <a:schemeClr val="dk1"/>
                </a:solidFill>
                <a:latin typeface="Times New Roman"/>
                <a:ea typeface="Times New Roman"/>
                <a:cs typeface="Times New Roman"/>
                <a:sym typeface="Times New Roman"/>
              </a:rPr>
              <a:t>Pro198, Val200 , Leu209 , and Trp207 are major hydrophobic amino acids present in the interior of proteins. Amino acids with hydrophobic side chains are also seen on the polypeptide surface, and when these amino acids are exposed to polar water solvents, they exhibit extensive hydrophobic bonds.</a:t>
            </a:r>
            <a:endParaRPr sz="1400" dirty="0">
              <a:solidFill>
                <a:srgbClr val="000000"/>
              </a:solidFill>
              <a:latin typeface="Arial"/>
              <a:ea typeface="Arial"/>
              <a:cs typeface="Arial"/>
              <a:sym typeface="Arial"/>
            </a:endParaRPr>
          </a:p>
          <a:p>
            <a:pPr>
              <a:buClr>
                <a:srgbClr val="000000"/>
              </a:buClr>
              <a:buSzPts val="2200"/>
            </a:pPr>
            <a:endParaRPr sz="2200" dirty="0">
              <a:solidFill>
                <a:schemeClr val="dk1"/>
              </a:solidFill>
              <a:latin typeface="Times New Roman"/>
              <a:ea typeface="Times New Roman"/>
              <a:cs typeface="Times New Roman"/>
              <a:sym typeface="Times New Roman"/>
            </a:endParaRPr>
          </a:p>
          <a:p>
            <a:pPr>
              <a:buClr>
                <a:srgbClr val="000000"/>
              </a:buClr>
              <a:buSzPts val="2200"/>
            </a:pPr>
            <a:r>
              <a:rPr lang="en-US" sz="2200" dirty="0">
                <a:solidFill>
                  <a:schemeClr val="dk1"/>
                </a:solidFill>
                <a:latin typeface="Times New Roman"/>
                <a:ea typeface="Times New Roman"/>
                <a:cs typeface="Times New Roman"/>
                <a:sym typeface="Times New Roman"/>
              </a:rPr>
              <a:t>The shape of protein structure is majorly determined by hydrophilic and Hydrophobic side chains of amino acids (Fig. 2.6) and nature of interaction of various R groups with aqueous environment.</a:t>
            </a:r>
            <a:endParaRPr sz="1400" dirty="0">
              <a:solidFill>
                <a:srgbClr val="000000"/>
              </a:solidFill>
              <a:latin typeface="Arial"/>
              <a:ea typeface="Arial"/>
              <a:cs typeface="Arial"/>
              <a:sym typeface="Arial"/>
            </a:endParaRPr>
          </a:p>
        </p:txBody>
      </p:sp>
      <p:pic>
        <p:nvPicPr>
          <p:cNvPr id="1120" name="Google Shape;1120;p168"/>
          <p:cNvPicPr preferRelativeResize="0"/>
          <p:nvPr/>
        </p:nvPicPr>
        <p:blipFill rotWithShape="1">
          <a:blip r:embed="rId3">
            <a:alphaModFix/>
          </a:blip>
          <a:srcRect/>
          <a:stretch/>
        </p:blipFill>
        <p:spPr>
          <a:xfrm>
            <a:off x="2832265" y="4465122"/>
            <a:ext cx="6067301" cy="203002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5"/>
        <p:cNvGrpSpPr/>
        <p:nvPr/>
      </p:nvGrpSpPr>
      <p:grpSpPr>
        <a:xfrm>
          <a:off x="0" y="0"/>
          <a:ext cx="0" cy="0"/>
          <a:chOff x="0" y="0"/>
          <a:chExt cx="0" cy="0"/>
        </a:xfrm>
      </p:grpSpPr>
      <p:sp>
        <p:nvSpPr>
          <p:cNvPr id="976" name="Google Shape;976;p146"/>
          <p:cNvSpPr txBox="1"/>
          <p:nvPr/>
        </p:nvSpPr>
        <p:spPr>
          <a:xfrm>
            <a:off x="5524500" y="77673"/>
            <a:ext cx="1143000" cy="461665"/>
          </a:xfrm>
          <a:prstGeom prst="rect">
            <a:avLst/>
          </a:prstGeom>
          <a:noFill/>
          <a:ln>
            <a:noFill/>
          </a:ln>
        </p:spPr>
        <p:txBody>
          <a:bodyPr spcFirstLastPara="1" wrap="square" lIns="91425" tIns="45700" rIns="91425" bIns="45700" anchor="t" anchorCtr="0">
            <a:spAutoFit/>
          </a:bodyPr>
          <a:lstStyle/>
          <a:p>
            <a:pPr>
              <a:buClr>
                <a:srgbClr val="000000"/>
              </a:buClr>
              <a:buSzPts val="2400"/>
            </a:pPr>
            <a:r>
              <a:rPr lang="en-US" sz="2400" b="1" dirty="0">
                <a:solidFill>
                  <a:schemeClr val="dk1"/>
                </a:solidFill>
                <a:latin typeface="Calibri"/>
                <a:ea typeface="Calibri"/>
                <a:cs typeface="Calibri"/>
                <a:sym typeface="Calibri"/>
              </a:rPr>
              <a:t>Protein</a:t>
            </a:r>
            <a:endParaRPr sz="1400" dirty="0">
              <a:solidFill>
                <a:srgbClr val="000000"/>
              </a:solidFill>
              <a:latin typeface="Arial"/>
              <a:ea typeface="Arial"/>
              <a:cs typeface="Arial"/>
              <a:sym typeface="Arial"/>
            </a:endParaRPr>
          </a:p>
        </p:txBody>
      </p:sp>
      <p:sp>
        <p:nvSpPr>
          <p:cNvPr id="977" name="Google Shape;977;p146"/>
          <p:cNvSpPr/>
          <p:nvPr/>
        </p:nvSpPr>
        <p:spPr>
          <a:xfrm>
            <a:off x="38100" y="409875"/>
            <a:ext cx="12192000" cy="2308284"/>
          </a:xfrm>
          <a:prstGeom prst="rect">
            <a:avLst/>
          </a:prstGeom>
          <a:noFill/>
          <a:ln>
            <a:noFill/>
          </a:ln>
        </p:spPr>
        <p:txBody>
          <a:bodyPr spcFirstLastPara="1" wrap="square" lIns="91425" tIns="45700" rIns="91425" bIns="45700" anchor="t" anchorCtr="0">
            <a:spAutoFit/>
          </a:bodyPr>
          <a:lstStyle/>
          <a:p>
            <a:pPr>
              <a:lnSpc>
                <a:spcPct val="150000"/>
              </a:lnSpc>
              <a:buClr>
                <a:srgbClr val="000000"/>
              </a:buClr>
              <a:buSzPts val="2200"/>
            </a:pPr>
            <a:r>
              <a:rPr lang="en-US" sz="2400" dirty="0">
                <a:solidFill>
                  <a:srgbClr val="000000"/>
                </a:solidFill>
                <a:latin typeface="Times New Roman"/>
                <a:ea typeface="Times New Roman"/>
                <a:cs typeface="Times New Roman"/>
                <a:sym typeface="Times New Roman"/>
              </a:rPr>
              <a:t>Proteins perform multiple functions in a cell and they are the factors to control several events. They are the building blocks and work as enzyme to participate in metabolic reactions of the organism. </a:t>
            </a:r>
            <a:r>
              <a:rPr lang="en-US" sz="2400" dirty="0">
                <a:solidFill>
                  <a:schemeClr val="dk1"/>
                </a:solidFill>
                <a:latin typeface="Times New Roman"/>
                <a:ea typeface="Times New Roman"/>
                <a:cs typeface="Times New Roman"/>
                <a:sym typeface="Times New Roman"/>
              </a:rPr>
              <a:t>Proteins are the result of polymerization of L-α-amino acids by </a:t>
            </a:r>
            <a:r>
              <a:rPr lang="en-US" sz="2400" b="1" dirty="0">
                <a:solidFill>
                  <a:schemeClr val="dk1"/>
                </a:solidFill>
                <a:latin typeface="Times New Roman"/>
                <a:ea typeface="Times New Roman"/>
                <a:cs typeface="Times New Roman"/>
                <a:sym typeface="Times New Roman"/>
              </a:rPr>
              <a:t>peptide bonding</a:t>
            </a:r>
            <a:r>
              <a:rPr lang="en-US" sz="2400" dirty="0">
                <a:solidFill>
                  <a:schemeClr val="dk1"/>
                </a:solidFill>
                <a:latin typeface="Times New Roman"/>
                <a:ea typeface="Times New Roman"/>
                <a:cs typeface="Times New Roman"/>
                <a:sym typeface="Times New Roman"/>
              </a:rPr>
              <a:t>. This, however, is also true for any polypeptide or small peptide.</a:t>
            </a:r>
            <a:endParaRPr sz="2400" dirty="0">
              <a:solidFill>
                <a:srgbClr val="000000"/>
              </a:solidFill>
              <a:latin typeface="Arial"/>
              <a:ea typeface="Arial"/>
              <a:cs typeface="Arial"/>
              <a:sym typeface="Arial"/>
            </a:endParaRPr>
          </a:p>
        </p:txBody>
      </p:sp>
      <p:pic>
        <p:nvPicPr>
          <p:cNvPr id="978" name="Google Shape;978;p146"/>
          <p:cNvPicPr preferRelativeResize="0"/>
          <p:nvPr/>
        </p:nvPicPr>
        <p:blipFill rotWithShape="1">
          <a:blip r:embed="rId3">
            <a:alphaModFix/>
          </a:blip>
          <a:srcRect/>
          <a:stretch/>
        </p:blipFill>
        <p:spPr>
          <a:xfrm>
            <a:off x="943099" y="2657104"/>
            <a:ext cx="2895600" cy="4059880"/>
          </a:xfrm>
          <a:prstGeom prst="rect">
            <a:avLst/>
          </a:prstGeom>
          <a:noFill/>
          <a:ln>
            <a:noFill/>
          </a:ln>
        </p:spPr>
      </p:pic>
      <p:sp>
        <p:nvSpPr>
          <p:cNvPr id="979" name="Google Shape;979;p146"/>
          <p:cNvSpPr/>
          <p:nvPr/>
        </p:nvSpPr>
        <p:spPr>
          <a:xfrm>
            <a:off x="4459184" y="3124198"/>
            <a:ext cx="6359237" cy="1892785"/>
          </a:xfrm>
          <a:prstGeom prst="rect">
            <a:avLst/>
          </a:prstGeom>
          <a:noFill/>
          <a:ln>
            <a:noFill/>
          </a:ln>
        </p:spPr>
        <p:txBody>
          <a:bodyPr spcFirstLastPara="1" wrap="square" lIns="91425" tIns="45700" rIns="91425" bIns="45700" anchor="t" anchorCtr="0">
            <a:spAutoFit/>
          </a:bodyPr>
          <a:lstStyle/>
          <a:p>
            <a:pPr>
              <a:buClr>
                <a:srgbClr val="000000"/>
              </a:buClr>
              <a:buSzPts val="1800"/>
            </a:pPr>
            <a:r>
              <a:rPr lang="en-US" dirty="0">
                <a:solidFill>
                  <a:schemeClr val="dk1"/>
                </a:solidFill>
                <a:latin typeface="Arial"/>
                <a:ea typeface="Arial"/>
                <a:cs typeface="Arial"/>
                <a:sym typeface="Arial"/>
              </a:rPr>
              <a:t>Understanding functional architecture gives us </a:t>
            </a:r>
            <a:r>
              <a:rPr lang="en-US" b="1" dirty="0">
                <a:solidFill>
                  <a:schemeClr val="dk1"/>
                </a:solidFill>
                <a:latin typeface="Arial"/>
                <a:ea typeface="Arial"/>
                <a:cs typeface="Arial"/>
                <a:sym typeface="Arial"/>
              </a:rPr>
              <a:t>POWER </a:t>
            </a:r>
            <a:r>
              <a:rPr lang="en-US" dirty="0">
                <a:solidFill>
                  <a:schemeClr val="dk1"/>
                </a:solidFill>
                <a:latin typeface="Arial"/>
                <a:ea typeface="Arial"/>
                <a:cs typeface="Arial"/>
                <a:sym typeface="Arial"/>
              </a:rPr>
              <a:t>to:</a:t>
            </a:r>
            <a:endParaRPr sz="1400" dirty="0">
              <a:solidFill>
                <a:srgbClr val="000000"/>
              </a:solidFill>
              <a:latin typeface="Arial"/>
              <a:ea typeface="Arial"/>
              <a:cs typeface="Arial"/>
              <a:sym typeface="Arial"/>
            </a:endParaRPr>
          </a:p>
          <a:p>
            <a:pPr>
              <a:buClr>
                <a:srgbClr val="000000"/>
              </a:buClr>
              <a:buSzPts val="1800"/>
            </a:pPr>
            <a:endParaRPr dirty="0">
              <a:solidFill>
                <a:schemeClr val="dk1"/>
              </a:solidFill>
              <a:latin typeface="Arial"/>
              <a:ea typeface="Arial"/>
              <a:cs typeface="Arial"/>
              <a:sym typeface="Arial"/>
            </a:endParaRPr>
          </a:p>
          <a:p>
            <a:pPr>
              <a:lnSpc>
                <a:spcPct val="150000"/>
              </a:lnSpc>
              <a:buClr>
                <a:srgbClr val="000000"/>
              </a:buClr>
              <a:buSzPts val="1800"/>
            </a:pPr>
            <a:r>
              <a:rPr lang="en-US" dirty="0">
                <a:solidFill>
                  <a:schemeClr val="dk1"/>
                </a:solidFill>
                <a:latin typeface="Arial"/>
                <a:ea typeface="Arial"/>
                <a:cs typeface="Arial"/>
                <a:sym typeface="Arial"/>
              </a:rPr>
              <a:t>•Diagnose and find reasons for diseases</a:t>
            </a:r>
            <a:endParaRPr sz="1400" dirty="0">
              <a:solidFill>
                <a:srgbClr val="000000"/>
              </a:solidFill>
              <a:latin typeface="Arial"/>
              <a:ea typeface="Arial"/>
              <a:cs typeface="Arial"/>
              <a:sym typeface="Arial"/>
            </a:endParaRPr>
          </a:p>
          <a:p>
            <a:pPr>
              <a:lnSpc>
                <a:spcPct val="150000"/>
              </a:lnSpc>
              <a:buClr>
                <a:srgbClr val="000000"/>
              </a:buClr>
              <a:buSzPts val="1800"/>
            </a:pPr>
            <a:r>
              <a:rPr lang="en-US" dirty="0">
                <a:solidFill>
                  <a:schemeClr val="dk1"/>
                </a:solidFill>
                <a:latin typeface="Arial"/>
                <a:ea typeface="Arial"/>
                <a:cs typeface="Arial"/>
                <a:sym typeface="Arial"/>
              </a:rPr>
              <a:t>•Create modifying drugs</a:t>
            </a:r>
            <a:endParaRPr sz="1400" dirty="0">
              <a:solidFill>
                <a:srgbClr val="000000"/>
              </a:solidFill>
              <a:latin typeface="Arial"/>
              <a:ea typeface="Arial"/>
              <a:cs typeface="Arial"/>
              <a:sym typeface="Arial"/>
            </a:endParaRPr>
          </a:p>
          <a:p>
            <a:pPr>
              <a:lnSpc>
                <a:spcPct val="150000"/>
              </a:lnSpc>
              <a:buClr>
                <a:srgbClr val="000000"/>
              </a:buClr>
              <a:buSzPts val="1800"/>
            </a:pPr>
            <a:r>
              <a:rPr lang="en-US" dirty="0">
                <a:solidFill>
                  <a:schemeClr val="dk1"/>
                </a:solidFill>
                <a:latin typeface="Arial"/>
                <a:ea typeface="Arial"/>
                <a:cs typeface="Arial"/>
                <a:sym typeface="Arial"/>
              </a:rPr>
              <a:t>•Engineer our own designer proteins</a:t>
            </a:r>
            <a:endParaRPr dirty="0">
              <a:solidFill>
                <a:schemeClr val="dk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24"/>
        <p:cNvGrpSpPr/>
        <p:nvPr/>
      </p:nvGrpSpPr>
      <p:grpSpPr>
        <a:xfrm>
          <a:off x="0" y="0"/>
          <a:ext cx="0" cy="0"/>
          <a:chOff x="0" y="0"/>
          <a:chExt cx="0" cy="0"/>
        </a:xfrm>
      </p:grpSpPr>
      <p:sp>
        <p:nvSpPr>
          <p:cNvPr id="1125" name="Google Shape;1125;p169"/>
          <p:cNvSpPr/>
          <p:nvPr/>
        </p:nvSpPr>
        <p:spPr>
          <a:xfrm>
            <a:off x="1" y="1"/>
            <a:ext cx="12192000" cy="2462172"/>
          </a:xfrm>
          <a:prstGeom prst="rect">
            <a:avLst/>
          </a:prstGeom>
          <a:noFill/>
          <a:ln>
            <a:noFill/>
          </a:ln>
        </p:spPr>
        <p:txBody>
          <a:bodyPr spcFirstLastPara="1" wrap="square" lIns="91425" tIns="45700" rIns="91425" bIns="45700" anchor="t" anchorCtr="0">
            <a:spAutoFit/>
          </a:bodyPr>
          <a:lstStyle/>
          <a:p>
            <a:pPr>
              <a:buClr>
                <a:srgbClr val="000000"/>
              </a:buClr>
              <a:buSzPts val="2200"/>
            </a:pPr>
            <a:r>
              <a:rPr lang="en-US" sz="2200" b="1" dirty="0">
                <a:solidFill>
                  <a:schemeClr val="dk1"/>
                </a:solidFill>
                <a:latin typeface="Times New Roman"/>
                <a:ea typeface="Times New Roman"/>
                <a:cs typeface="Times New Roman"/>
                <a:sym typeface="Times New Roman"/>
              </a:rPr>
              <a:t>Van der Waals Forces: </a:t>
            </a:r>
            <a:r>
              <a:rPr lang="en-US" sz="2200" dirty="0">
                <a:solidFill>
                  <a:schemeClr val="dk1"/>
                </a:solidFill>
                <a:latin typeface="Times New Roman"/>
                <a:ea typeface="Times New Roman"/>
                <a:cs typeface="Times New Roman"/>
                <a:sym typeface="Times New Roman"/>
              </a:rPr>
              <a:t>Weak electrical attraction between two atoms is van der Waals attraction. Fluctuation in electric cloud of each atom yields temporary dipole, and the transient dipole that is generated in one atom induces a complementary dipole on another if they are in close proximity. This leads to weak electrostatic attraction, van der Waals forces. Whenever two atoms are in close proximity, repulsive forces also come into play as a result of negatively charged electrons (caused due to electron cloud overlapping between two adjacent atoms); thus, appropriate distance required for van der Waals depends upon van der Waals radius (size of electron cloud).</a:t>
            </a:r>
            <a:endParaRPr sz="1400" dirty="0">
              <a:solidFill>
                <a:srgbClr val="000000"/>
              </a:solidFill>
              <a:latin typeface="Arial"/>
              <a:ea typeface="Arial"/>
              <a:cs typeface="Arial"/>
              <a:sym typeface="Arial"/>
            </a:endParaRPr>
          </a:p>
        </p:txBody>
      </p:sp>
      <p:pic>
        <p:nvPicPr>
          <p:cNvPr id="1126" name="Google Shape;1126;p169"/>
          <p:cNvPicPr preferRelativeResize="0"/>
          <p:nvPr/>
        </p:nvPicPr>
        <p:blipFill rotWithShape="1">
          <a:blip r:embed="rId3">
            <a:alphaModFix/>
          </a:blip>
          <a:srcRect/>
          <a:stretch/>
        </p:blipFill>
        <p:spPr>
          <a:xfrm>
            <a:off x="2895601" y="3200400"/>
            <a:ext cx="6600825" cy="28384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30"/>
        <p:cNvGrpSpPr/>
        <p:nvPr/>
      </p:nvGrpSpPr>
      <p:grpSpPr>
        <a:xfrm>
          <a:off x="0" y="0"/>
          <a:ext cx="0" cy="0"/>
          <a:chOff x="0" y="0"/>
          <a:chExt cx="0" cy="0"/>
        </a:xfrm>
      </p:grpSpPr>
      <p:sp>
        <p:nvSpPr>
          <p:cNvPr id="1131" name="Google Shape;1131;p170"/>
          <p:cNvSpPr/>
          <p:nvPr/>
        </p:nvSpPr>
        <p:spPr>
          <a:xfrm>
            <a:off x="0" y="87922"/>
            <a:ext cx="12192000" cy="5262939"/>
          </a:xfrm>
          <a:prstGeom prst="rect">
            <a:avLst/>
          </a:prstGeom>
          <a:noFill/>
          <a:ln>
            <a:noFill/>
          </a:ln>
        </p:spPr>
        <p:txBody>
          <a:bodyPr spcFirstLastPara="1" wrap="square" lIns="91425" tIns="45700" rIns="91425" bIns="45700" anchor="t" anchorCtr="0">
            <a:spAutoFit/>
          </a:bodyPr>
          <a:lstStyle/>
          <a:p>
            <a:pPr>
              <a:buClr>
                <a:srgbClr val="000000"/>
              </a:buClr>
              <a:buSzPts val="1800"/>
            </a:pPr>
            <a:r>
              <a:rPr lang="en-US" sz="2400" b="1" dirty="0">
                <a:solidFill>
                  <a:schemeClr val="dk1"/>
                </a:solidFill>
                <a:latin typeface="Times New Roman"/>
                <a:ea typeface="Times New Roman"/>
                <a:cs typeface="Times New Roman"/>
                <a:sym typeface="Times New Roman"/>
              </a:rPr>
              <a:t>Disulfide Bonds: </a:t>
            </a:r>
            <a:r>
              <a:rPr lang="en-US" sz="2400" dirty="0">
                <a:solidFill>
                  <a:schemeClr val="dk1"/>
                </a:solidFill>
                <a:latin typeface="Times New Roman"/>
                <a:ea typeface="Times New Roman"/>
                <a:cs typeface="Times New Roman"/>
                <a:sym typeface="Times New Roman"/>
              </a:rPr>
              <a:t>Disulfide bonds, bond between </a:t>
            </a:r>
            <a:r>
              <a:rPr lang="en-US" sz="2400" b="1" dirty="0">
                <a:solidFill>
                  <a:schemeClr val="dk1"/>
                </a:solidFill>
                <a:latin typeface="Times New Roman"/>
                <a:ea typeface="Times New Roman"/>
                <a:cs typeface="Times New Roman"/>
                <a:sym typeface="Times New Roman"/>
              </a:rPr>
              <a:t>sulfur of cysteine </a:t>
            </a:r>
            <a:r>
              <a:rPr lang="en-US" sz="2400" dirty="0">
                <a:solidFill>
                  <a:schemeClr val="dk1"/>
                </a:solidFill>
                <a:latin typeface="Times New Roman"/>
                <a:ea typeface="Times New Roman"/>
                <a:cs typeface="Times New Roman"/>
                <a:sym typeface="Times New Roman"/>
              </a:rPr>
              <a:t>molecules, give higher level stabilization to already existing three-dimensional protein structures, and they are thermodynamically linked to protein folding. According to Anfinsen’s principle, protein sequence is based on oxidative refolding of a protein with disulfide bonds, and it plays vital role in determining protein structure.</a:t>
            </a:r>
          </a:p>
          <a:p>
            <a:pPr>
              <a:buClr>
                <a:srgbClr val="000000"/>
              </a:buClr>
              <a:buSzPts val="1800"/>
            </a:pPr>
            <a:endParaRPr lang="en-US" sz="2400" dirty="0">
              <a:solidFill>
                <a:schemeClr val="dk1"/>
              </a:solidFill>
              <a:latin typeface="Times New Roman"/>
              <a:ea typeface="Arial"/>
              <a:cs typeface="Times New Roman"/>
              <a:sym typeface="Times New Roman"/>
            </a:endParaRPr>
          </a:p>
          <a:p>
            <a:pPr>
              <a:buClr>
                <a:srgbClr val="000000"/>
              </a:buClr>
              <a:buSzPts val="1800"/>
            </a:pPr>
            <a:endParaRPr lang="en-US" sz="2400" dirty="0">
              <a:solidFill>
                <a:schemeClr val="dk1"/>
              </a:solidFill>
              <a:latin typeface="Times New Roman"/>
              <a:ea typeface="Arial"/>
              <a:cs typeface="Times New Roman"/>
              <a:sym typeface="Times New Roman"/>
            </a:endParaRPr>
          </a:p>
          <a:p>
            <a:pPr>
              <a:buClr>
                <a:srgbClr val="000000"/>
              </a:buClr>
              <a:buSzPts val="1800"/>
            </a:pPr>
            <a:endParaRPr lang="en-US" sz="2400" dirty="0">
              <a:solidFill>
                <a:schemeClr val="dk1"/>
              </a:solidFill>
              <a:latin typeface="Times New Roman"/>
              <a:ea typeface="Arial"/>
              <a:cs typeface="Times New Roman"/>
              <a:sym typeface="Times New Roman"/>
            </a:endParaRPr>
          </a:p>
          <a:p>
            <a:pPr>
              <a:buClr>
                <a:srgbClr val="000000"/>
              </a:buClr>
              <a:buSzPts val="1800"/>
            </a:pPr>
            <a:r>
              <a:rPr lang="en-US" sz="2400" b="1" dirty="0">
                <a:solidFill>
                  <a:schemeClr val="dk1"/>
                </a:solidFill>
                <a:latin typeface="Times New Roman" panose="02020603050405020304" pitchFamily="18" charset="0"/>
                <a:ea typeface="Arial"/>
                <a:cs typeface="Times New Roman" panose="02020603050405020304" pitchFamily="18" charset="0"/>
                <a:sym typeface="Times New Roman"/>
              </a:rPr>
              <a:t>Carbohydrates: </a:t>
            </a:r>
            <a:r>
              <a:rPr lang="en-US" sz="2400" dirty="0">
                <a:solidFill>
                  <a:schemeClr val="dk1"/>
                </a:solidFill>
                <a:latin typeface="Times New Roman" panose="02020603050405020304" pitchFamily="18" charset="0"/>
                <a:ea typeface="Arial"/>
                <a:cs typeface="Times New Roman" panose="02020603050405020304" pitchFamily="18" charset="0"/>
                <a:sym typeface="Times New Roman"/>
              </a:rPr>
              <a:t>C</a:t>
            </a:r>
            <a:r>
              <a:rPr lang="en-GB" sz="2400" b="0" i="0" dirty="0" err="1">
                <a:solidFill>
                  <a:srgbClr val="242021"/>
                </a:solidFill>
                <a:effectLst/>
                <a:latin typeface="Times New Roman" panose="02020603050405020304" pitchFamily="18" charset="0"/>
                <a:cs typeface="Times New Roman" panose="02020603050405020304" pitchFamily="18" charset="0"/>
              </a:rPr>
              <a:t>arbohydrates</a:t>
            </a:r>
            <a:r>
              <a:rPr lang="en-GB" sz="2400" b="0" i="0" dirty="0">
                <a:solidFill>
                  <a:srgbClr val="242021"/>
                </a:solidFill>
                <a:effectLst/>
                <a:latin typeface="Times New Roman" panose="02020603050405020304" pitchFamily="18" charset="0"/>
                <a:cs typeface="Times New Roman" panose="02020603050405020304" pitchFamily="18" charset="0"/>
              </a:rPr>
              <a:t> are the most abundant biomolecules on the earth. They are essentially hydrates of carbon (i.e. they are composed of carbon and water and have a composition of (CH2O)</a:t>
            </a:r>
            <a:r>
              <a:rPr lang="en-GB" sz="2400" b="0" i="0" baseline="-25000" dirty="0">
                <a:solidFill>
                  <a:srgbClr val="242021"/>
                </a:solidFill>
                <a:effectLst/>
                <a:latin typeface="Times New Roman" panose="02020603050405020304" pitchFamily="18" charset="0"/>
                <a:cs typeface="Times New Roman" panose="02020603050405020304" pitchFamily="18" charset="0"/>
              </a:rPr>
              <a:t>n</a:t>
            </a:r>
            <a:r>
              <a:rPr lang="en-GB" sz="2400" b="0" i="0" dirty="0">
                <a:solidFill>
                  <a:srgbClr val="242021"/>
                </a:solidFill>
                <a:effectLst/>
                <a:latin typeface="Times New Roman" panose="02020603050405020304" pitchFamily="18" charset="0"/>
                <a:cs typeface="Times New Roman" panose="02020603050405020304" pitchFamily="18" charset="0"/>
              </a:rPr>
              <a:t>. Polyhydroxy aldehyde, </a:t>
            </a:r>
            <a:r>
              <a:rPr lang="en-GB" sz="2400" b="0" i="0" dirty="0" err="1">
                <a:solidFill>
                  <a:srgbClr val="242021"/>
                </a:solidFill>
                <a:effectLst/>
                <a:latin typeface="Times New Roman" panose="02020603050405020304" pitchFamily="18" charset="0"/>
                <a:cs typeface="Times New Roman" panose="02020603050405020304" pitchFamily="18" charset="0"/>
              </a:rPr>
              <a:t>keton</a:t>
            </a:r>
            <a:r>
              <a:rPr lang="en-GB" sz="2400" b="0" i="0" dirty="0">
                <a:solidFill>
                  <a:srgbClr val="242021"/>
                </a:solidFill>
                <a:effectLst/>
                <a:latin typeface="Times New Roman" panose="02020603050405020304" pitchFamily="18" charset="0"/>
                <a:cs typeface="Times New Roman" panose="02020603050405020304" pitchFamily="18" charset="0"/>
              </a:rPr>
              <a:t> and their derivates are carbohydrates. Their basic composition:</a:t>
            </a:r>
          </a:p>
          <a:p>
            <a:pPr>
              <a:buClr>
                <a:srgbClr val="000000"/>
              </a:buClr>
              <a:buSzPts val="1800"/>
            </a:pPr>
            <a:r>
              <a:rPr lang="en-GB" sz="2400" dirty="0">
                <a:solidFill>
                  <a:srgbClr val="242021"/>
                </a:solidFill>
                <a:latin typeface="Times New Roman" panose="02020603050405020304" pitchFamily="18" charset="0"/>
                <a:cs typeface="Times New Roman" panose="02020603050405020304" pitchFamily="18" charset="0"/>
              </a:rPr>
              <a:t>                         H-C-OH</a:t>
            </a:r>
            <a:br>
              <a:rPr lang="en-GB" sz="2400" dirty="0">
                <a:latin typeface="Times New Roman" panose="02020603050405020304" pitchFamily="18" charset="0"/>
                <a:cs typeface="Times New Roman" panose="02020603050405020304" pitchFamily="18" charset="0"/>
              </a:rPr>
            </a:br>
            <a:endParaRPr sz="2400" dirty="0">
              <a:solidFill>
                <a:srgbClr val="000000"/>
              </a:solidFill>
              <a:latin typeface="Times New Roman" panose="02020603050405020304" pitchFamily="18" charset="0"/>
              <a:ea typeface="Arial"/>
              <a:cs typeface="Times New Roman" panose="02020603050405020304" pitchFamily="18" charset="0"/>
              <a:sym typeface="Arial"/>
            </a:endParaRPr>
          </a:p>
        </p:txBody>
      </p:sp>
      <p:cxnSp>
        <p:nvCxnSpPr>
          <p:cNvPr id="4" name="Straight Connector 3">
            <a:extLst>
              <a:ext uri="{FF2B5EF4-FFF2-40B4-BE49-F238E27FC236}">
                <a16:creationId xmlns:a16="http://schemas.microsoft.com/office/drawing/2014/main" id="{CF8383E3-EE7A-5C78-F5FB-F7D78D95B5F4}"/>
              </a:ext>
            </a:extLst>
          </p:cNvPr>
          <p:cNvCxnSpPr/>
          <p:nvPr/>
        </p:nvCxnSpPr>
        <p:spPr>
          <a:xfrm flipV="1">
            <a:off x="2432460" y="4849094"/>
            <a:ext cx="0" cy="21969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20DF6036-D574-ADF9-3B77-B6A5E022D488}"/>
              </a:ext>
            </a:extLst>
          </p:cNvPr>
          <p:cNvCxnSpPr/>
          <p:nvPr/>
        </p:nvCxnSpPr>
        <p:spPr>
          <a:xfrm flipV="1">
            <a:off x="2437379" y="4345194"/>
            <a:ext cx="0" cy="21969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4BE8A82A-B5EB-0CFD-8B2F-D12847185BF3}"/>
              </a:ext>
            </a:extLst>
          </p:cNvPr>
          <p:cNvGraphicFramePr>
            <a:graphicFrameLocks noChangeAspect="1"/>
          </p:cNvGraphicFramePr>
          <p:nvPr>
            <p:extLst>
              <p:ext uri="{D42A27DB-BD31-4B8C-83A1-F6EECF244321}">
                <p14:modId xmlns:p14="http://schemas.microsoft.com/office/powerpoint/2010/main" val="239940301"/>
              </p:ext>
            </p:extLst>
          </p:nvPr>
        </p:nvGraphicFramePr>
        <p:xfrm>
          <a:off x="1977241" y="0"/>
          <a:ext cx="8288601" cy="6814414"/>
        </p:xfrm>
        <a:graphic>
          <a:graphicData uri="http://schemas.openxmlformats.org/presentationml/2006/ole">
            <mc:AlternateContent xmlns:mc="http://schemas.openxmlformats.org/markup-compatibility/2006">
              <mc:Choice xmlns:v="urn:schemas-microsoft-com:vml" Requires="v">
                <p:oleObj name="Bitmap Image" r:id="rId2" imgW="6667560" imgH="5481000" progId="PBrush">
                  <p:embed/>
                </p:oleObj>
              </mc:Choice>
              <mc:Fallback>
                <p:oleObj name="Bitmap Image" r:id="rId2" imgW="6667560" imgH="5481000" progId="PBrush">
                  <p:embed/>
                  <p:pic>
                    <p:nvPicPr>
                      <p:cNvPr id="0" name=""/>
                      <p:cNvPicPr/>
                      <p:nvPr/>
                    </p:nvPicPr>
                    <p:blipFill>
                      <a:blip r:embed="rId3"/>
                      <a:stretch>
                        <a:fillRect/>
                      </a:stretch>
                    </p:blipFill>
                    <p:spPr>
                      <a:xfrm>
                        <a:off x="1977241" y="0"/>
                        <a:ext cx="8288601" cy="6814414"/>
                      </a:xfrm>
                      <a:prstGeom prst="rect">
                        <a:avLst/>
                      </a:prstGeom>
                    </p:spPr>
                  </p:pic>
                </p:oleObj>
              </mc:Fallback>
            </mc:AlternateContent>
          </a:graphicData>
        </a:graphic>
      </p:graphicFrame>
    </p:spTree>
    <p:extLst>
      <p:ext uri="{BB962C8B-B14F-4D97-AF65-F5344CB8AC3E}">
        <p14:creationId xmlns:p14="http://schemas.microsoft.com/office/powerpoint/2010/main" val="39210818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0E894E89-0EB2-30FF-E084-FF0DA84AE630}"/>
              </a:ext>
            </a:extLst>
          </p:cNvPr>
          <p:cNvGraphicFramePr>
            <a:graphicFrameLocks noChangeAspect="1"/>
          </p:cNvGraphicFramePr>
          <p:nvPr>
            <p:extLst>
              <p:ext uri="{D42A27DB-BD31-4B8C-83A1-F6EECF244321}">
                <p14:modId xmlns:p14="http://schemas.microsoft.com/office/powerpoint/2010/main" val="89210735"/>
              </p:ext>
            </p:extLst>
          </p:nvPr>
        </p:nvGraphicFramePr>
        <p:xfrm>
          <a:off x="1292009" y="1"/>
          <a:ext cx="9627533" cy="6858000"/>
        </p:xfrm>
        <a:graphic>
          <a:graphicData uri="http://schemas.openxmlformats.org/presentationml/2006/ole">
            <mc:AlternateContent xmlns:mc="http://schemas.openxmlformats.org/markup-compatibility/2006">
              <mc:Choice xmlns:v="urn:schemas-microsoft-com:vml" Requires="v">
                <p:oleObj name="Bitmap Image" r:id="rId2" imgW="6732720" imgH="4795200" progId="PBrush">
                  <p:embed/>
                </p:oleObj>
              </mc:Choice>
              <mc:Fallback>
                <p:oleObj name="Bitmap Image" r:id="rId2" imgW="6732720" imgH="4795200" progId="PBrush">
                  <p:embed/>
                  <p:pic>
                    <p:nvPicPr>
                      <p:cNvPr id="0" name=""/>
                      <p:cNvPicPr/>
                      <p:nvPr/>
                    </p:nvPicPr>
                    <p:blipFill>
                      <a:blip r:embed="rId3"/>
                      <a:stretch>
                        <a:fillRect/>
                      </a:stretch>
                    </p:blipFill>
                    <p:spPr>
                      <a:xfrm>
                        <a:off x="1292009" y="1"/>
                        <a:ext cx="9627533" cy="6858000"/>
                      </a:xfrm>
                      <a:prstGeom prst="rect">
                        <a:avLst/>
                      </a:prstGeom>
                    </p:spPr>
                  </p:pic>
                </p:oleObj>
              </mc:Fallback>
            </mc:AlternateContent>
          </a:graphicData>
        </a:graphic>
      </p:graphicFrame>
    </p:spTree>
    <p:extLst>
      <p:ext uri="{BB962C8B-B14F-4D97-AF65-F5344CB8AC3E}">
        <p14:creationId xmlns:p14="http://schemas.microsoft.com/office/powerpoint/2010/main" val="6062979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a:extLst>
              <a:ext uri="{FF2B5EF4-FFF2-40B4-BE49-F238E27FC236}">
                <a16:creationId xmlns:a16="http://schemas.microsoft.com/office/drawing/2014/main" id="{4DCA56B9-56A7-9E21-794D-FD075CC2E940}"/>
              </a:ext>
            </a:extLst>
          </p:cNvPr>
          <p:cNvGraphicFramePr>
            <a:graphicFrameLocks noChangeAspect="1"/>
          </p:cNvGraphicFramePr>
          <p:nvPr>
            <p:extLst>
              <p:ext uri="{D42A27DB-BD31-4B8C-83A1-F6EECF244321}">
                <p14:modId xmlns:p14="http://schemas.microsoft.com/office/powerpoint/2010/main" val="2908212363"/>
              </p:ext>
            </p:extLst>
          </p:nvPr>
        </p:nvGraphicFramePr>
        <p:xfrm>
          <a:off x="1634317" y="0"/>
          <a:ext cx="8950307" cy="6858000"/>
        </p:xfrm>
        <a:graphic>
          <a:graphicData uri="http://schemas.openxmlformats.org/presentationml/2006/ole">
            <mc:AlternateContent xmlns:mc="http://schemas.openxmlformats.org/markup-compatibility/2006">
              <mc:Choice xmlns:v="urn:schemas-microsoft-com:vml" Requires="v">
                <p:oleObj name="Bitmap Image" r:id="rId2" imgW="6798240" imgH="5208840" progId="PBrush">
                  <p:embed/>
                </p:oleObj>
              </mc:Choice>
              <mc:Fallback>
                <p:oleObj name="Bitmap Image" r:id="rId2" imgW="6798240" imgH="5208840" progId="PBrush">
                  <p:embed/>
                  <p:pic>
                    <p:nvPicPr>
                      <p:cNvPr id="0" name=""/>
                      <p:cNvPicPr/>
                      <p:nvPr/>
                    </p:nvPicPr>
                    <p:blipFill>
                      <a:blip r:embed="rId3"/>
                      <a:stretch>
                        <a:fillRect/>
                      </a:stretch>
                    </p:blipFill>
                    <p:spPr>
                      <a:xfrm>
                        <a:off x="1634317" y="0"/>
                        <a:ext cx="8950307" cy="6858000"/>
                      </a:xfrm>
                      <a:prstGeom prst="rect">
                        <a:avLst/>
                      </a:prstGeom>
                    </p:spPr>
                  </p:pic>
                </p:oleObj>
              </mc:Fallback>
            </mc:AlternateContent>
          </a:graphicData>
        </a:graphic>
      </p:graphicFrame>
    </p:spTree>
    <p:extLst>
      <p:ext uri="{BB962C8B-B14F-4D97-AF65-F5344CB8AC3E}">
        <p14:creationId xmlns:p14="http://schemas.microsoft.com/office/powerpoint/2010/main" val="37802725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66A714F3-946E-981A-A481-6237675C0C97}"/>
              </a:ext>
            </a:extLst>
          </p:cNvPr>
          <p:cNvGraphicFramePr>
            <a:graphicFrameLocks noChangeAspect="1"/>
          </p:cNvGraphicFramePr>
          <p:nvPr>
            <p:extLst>
              <p:ext uri="{D42A27DB-BD31-4B8C-83A1-F6EECF244321}">
                <p14:modId xmlns:p14="http://schemas.microsoft.com/office/powerpoint/2010/main" val="706558080"/>
              </p:ext>
            </p:extLst>
          </p:nvPr>
        </p:nvGraphicFramePr>
        <p:xfrm>
          <a:off x="2196733" y="5938"/>
          <a:ext cx="6935396" cy="2952693"/>
        </p:xfrm>
        <a:graphic>
          <a:graphicData uri="http://schemas.openxmlformats.org/presentationml/2006/ole">
            <mc:AlternateContent xmlns:mc="http://schemas.openxmlformats.org/markup-compatibility/2006">
              <mc:Choice xmlns:v="urn:schemas-microsoft-com:vml" Requires="v">
                <p:oleObj name="Bitmap Image" r:id="rId2" imgW="6253920" imgH="2661480" progId="PBrush">
                  <p:embed/>
                </p:oleObj>
              </mc:Choice>
              <mc:Fallback>
                <p:oleObj name="Bitmap Image" r:id="rId2" imgW="6253920" imgH="2661480" progId="PBrush">
                  <p:embed/>
                  <p:pic>
                    <p:nvPicPr>
                      <p:cNvPr id="0" name=""/>
                      <p:cNvPicPr/>
                      <p:nvPr/>
                    </p:nvPicPr>
                    <p:blipFill>
                      <a:blip r:embed="rId3"/>
                      <a:stretch>
                        <a:fillRect/>
                      </a:stretch>
                    </p:blipFill>
                    <p:spPr>
                      <a:xfrm>
                        <a:off x="2196733" y="5938"/>
                        <a:ext cx="6935396" cy="2952693"/>
                      </a:xfrm>
                      <a:prstGeom prst="rect">
                        <a:avLst/>
                      </a:prstGeom>
                    </p:spPr>
                  </p:pic>
                </p:oleObj>
              </mc:Fallback>
            </mc:AlternateContent>
          </a:graphicData>
        </a:graphic>
      </p:graphicFrame>
      <p:graphicFrame>
        <p:nvGraphicFramePr>
          <p:cNvPr id="4" name="Object 3">
            <a:extLst>
              <a:ext uri="{FF2B5EF4-FFF2-40B4-BE49-F238E27FC236}">
                <a16:creationId xmlns:a16="http://schemas.microsoft.com/office/drawing/2014/main" id="{1E13214C-D8C7-8123-4A2B-D725ECF0A383}"/>
              </a:ext>
            </a:extLst>
          </p:cNvPr>
          <p:cNvGraphicFramePr>
            <a:graphicFrameLocks noChangeAspect="1"/>
          </p:cNvGraphicFramePr>
          <p:nvPr>
            <p:extLst>
              <p:ext uri="{D42A27DB-BD31-4B8C-83A1-F6EECF244321}">
                <p14:modId xmlns:p14="http://schemas.microsoft.com/office/powerpoint/2010/main" val="1408490473"/>
              </p:ext>
            </p:extLst>
          </p:nvPr>
        </p:nvGraphicFramePr>
        <p:xfrm>
          <a:off x="2080410" y="2847611"/>
          <a:ext cx="7556417" cy="4010389"/>
        </p:xfrm>
        <a:graphic>
          <a:graphicData uri="http://schemas.openxmlformats.org/presentationml/2006/ole">
            <mc:AlternateContent xmlns:mc="http://schemas.openxmlformats.org/markup-compatibility/2006">
              <mc:Choice xmlns:v="urn:schemas-microsoft-com:vml" Requires="v">
                <p:oleObj name="Bitmap Image" r:id="rId4" imgW="6819840" imgH="3619440" progId="PBrush">
                  <p:embed/>
                </p:oleObj>
              </mc:Choice>
              <mc:Fallback>
                <p:oleObj name="Bitmap Image" r:id="rId4" imgW="6819840" imgH="3619440" progId="PBrush">
                  <p:embed/>
                  <p:pic>
                    <p:nvPicPr>
                      <p:cNvPr id="0" name=""/>
                      <p:cNvPicPr/>
                      <p:nvPr/>
                    </p:nvPicPr>
                    <p:blipFill>
                      <a:blip r:embed="rId5"/>
                      <a:stretch>
                        <a:fillRect/>
                      </a:stretch>
                    </p:blipFill>
                    <p:spPr>
                      <a:xfrm>
                        <a:off x="2080410" y="2847611"/>
                        <a:ext cx="7556417" cy="4010389"/>
                      </a:xfrm>
                      <a:prstGeom prst="rect">
                        <a:avLst/>
                      </a:prstGeom>
                    </p:spPr>
                  </p:pic>
                </p:oleObj>
              </mc:Fallback>
            </mc:AlternateContent>
          </a:graphicData>
        </a:graphic>
      </p:graphicFrame>
    </p:spTree>
    <p:extLst>
      <p:ext uri="{BB962C8B-B14F-4D97-AF65-F5344CB8AC3E}">
        <p14:creationId xmlns:p14="http://schemas.microsoft.com/office/powerpoint/2010/main" val="11283937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074CC34F-B541-5F9F-6AFA-19CE73FCBB66}"/>
              </a:ext>
            </a:extLst>
          </p:cNvPr>
          <p:cNvGraphicFramePr>
            <a:graphicFrameLocks noChangeAspect="1"/>
          </p:cNvGraphicFramePr>
          <p:nvPr>
            <p:extLst>
              <p:ext uri="{D42A27DB-BD31-4B8C-83A1-F6EECF244321}">
                <p14:modId xmlns:p14="http://schemas.microsoft.com/office/powerpoint/2010/main" val="3487012810"/>
              </p:ext>
            </p:extLst>
          </p:nvPr>
        </p:nvGraphicFramePr>
        <p:xfrm>
          <a:off x="1422627" y="0"/>
          <a:ext cx="9292261" cy="6858000"/>
        </p:xfrm>
        <a:graphic>
          <a:graphicData uri="http://schemas.openxmlformats.org/presentationml/2006/ole">
            <mc:AlternateContent xmlns:mc="http://schemas.openxmlformats.org/markup-compatibility/2006">
              <mc:Choice xmlns:v="urn:schemas-microsoft-com:vml" Requires="v">
                <p:oleObj name="Bitmap Image" r:id="rId2" imgW="6732720" imgH="4969440" progId="PBrush">
                  <p:embed/>
                </p:oleObj>
              </mc:Choice>
              <mc:Fallback>
                <p:oleObj name="Bitmap Image" r:id="rId2" imgW="6732720" imgH="4969440" progId="PBrush">
                  <p:embed/>
                  <p:pic>
                    <p:nvPicPr>
                      <p:cNvPr id="0" name=""/>
                      <p:cNvPicPr/>
                      <p:nvPr/>
                    </p:nvPicPr>
                    <p:blipFill>
                      <a:blip r:embed="rId3"/>
                      <a:stretch>
                        <a:fillRect/>
                      </a:stretch>
                    </p:blipFill>
                    <p:spPr>
                      <a:xfrm>
                        <a:off x="1422627" y="0"/>
                        <a:ext cx="9292261" cy="6858000"/>
                      </a:xfrm>
                      <a:prstGeom prst="rect">
                        <a:avLst/>
                      </a:prstGeom>
                    </p:spPr>
                  </p:pic>
                </p:oleObj>
              </mc:Fallback>
            </mc:AlternateContent>
          </a:graphicData>
        </a:graphic>
      </p:graphicFrame>
    </p:spTree>
    <p:extLst>
      <p:ext uri="{BB962C8B-B14F-4D97-AF65-F5344CB8AC3E}">
        <p14:creationId xmlns:p14="http://schemas.microsoft.com/office/powerpoint/2010/main" val="34598075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ADF0E921-9FFF-8FB1-796D-F98C9C96EE19}"/>
              </a:ext>
            </a:extLst>
          </p:cNvPr>
          <p:cNvGraphicFramePr>
            <a:graphicFrameLocks noChangeAspect="1"/>
          </p:cNvGraphicFramePr>
          <p:nvPr>
            <p:extLst>
              <p:ext uri="{D42A27DB-BD31-4B8C-83A1-F6EECF244321}">
                <p14:modId xmlns:p14="http://schemas.microsoft.com/office/powerpoint/2010/main" val="4000561442"/>
              </p:ext>
            </p:extLst>
          </p:nvPr>
        </p:nvGraphicFramePr>
        <p:xfrm>
          <a:off x="1465098" y="0"/>
          <a:ext cx="9242423" cy="6858000"/>
        </p:xfrm>
        <a:graphic>
          <a:graphicData uri="http://schemas.openxmlformats.org/presentationml/2006/ole">
            <mc:AlternateContent xmlns:mc="http://schemas.openxmlformats.org/markup-compatibility/2006">
              <mc:Choice xmlns:v="urn:schemas-microsoft-com:vml" Requires="v">
                <p:oleObj name="Bitmap Image" r:id="rId2" imgW="7255440" imgH="5383080" progId="PBrush">
                  <p:embed/>
                </p:oleObj>
              </mc:Choice>
              <mc:Fallback>
                <p:oleObj name="Bitmap Image" r:id="rId2" imgW="7255440" imgH="5383080" progId="PBrush">
                  <p:embed/>
                  <p:pic>
                    <p:nvPicPr>
                      <p:cNvPr id="0" name=""/>
                      <p:cNvPicPr/>
                      <p:nvPr/>
                    </p:nvPicPr>
                    <p:blipFill>
                      <a:blip r:embed="rId3"/>
                      <a:stretch>
                        <a:fillRect/>
                      </a:stretch>
                    </p:blipFill>
                    <p:spPr>
                      <a:xfrm>
                        <a:off x="1465098" y="0"/>
                        <a:ext cx="9242423" cy="6858000"/>
                      </a:xfrm>
                      <a:prstGeom prst="rect">
                        <a:avLst/>
                      </a:prstGeom>
                    </p:spPr>
                  </p:pic>
                </p:oleObj>
              </mc:Fallback>
            </mc:AlternateContent>
          </a:graphicData>
        </a:graphic>
      </p:graphicFrame>
    </p:spTree>
    <p:extLst>
      <p:ext uri="{BB962C8B-B14F-4D97-AF65-F5344CB8AC3E}">
        <p14:creationId xmlns:p14="http://schemas.microsoft.com/office/powerpoint/2010/main" val="15816234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3EBF210C-2EAB-4CEC-E286-632209435F68}"/>
              </a:ext>
            </a:extLst>
          </p:cNvPr>
          <p:cNvGraphicFramePr>
            <a:graphicFrameLocks noChangeAspect="1"/>
          </p:cNvGraphicFramePr>
          <p:nvPr>
            <p:extLst>
              <p:ext uri="{D42A27DB-BD31-4B8C-83A1-F6EECF244321}">
                <p14:modId xmlns:p14="http://schemas.microsoft.com/office/powerpoint/2010/main" val="3112399485"/>
              </p:ext>
            </p:extLst>
          </p:nvPr>
        </p:nvGraphicFramePr>
        <p:xfrm>
          <a:off x="1124719" y="0"/>
          <a:ext cx="9942562" cy="6858000"/>
        </p:xfrm>
        <a:graphic>
          <a:graphicData uri="http://schemas.openxmlformats.org/presentationml/2006/ole">
            <mc:AlternateContent xmlns:mc="http://schemas.openxmlformats.org/markup-compatibility/2006">
              <mc:Choice xmlns:v="urn:schemas-microsoft-com:vml" Requires="v">
                <p:oleObj name="Bitmap Image" r:id="rId2" imgW="6667560" imgH="4599360" progId="PBrush">
                  <p:embed/>
                </p:oleObj>
              </mc:Choice>
              <mc:Fallback>
                <p:oleObj name="Bitmap Image" r:id="rId2" imgW="6667560" imgH="4599360" progId="PBrush">
                  <p:embed/>
                  <p:pic>
                    <p:nvPicPr>
                      <p:cNvPr id="0" name=""/>
                      <p:cNvPicPr/>
                      <p:nvPr/>
                    </p:nvPicPr>
                    <p:blipFill>
                      <a:blip r:embed="rId3"/>
                      <a:stretch>
                        <a:fillRect/>
                      </a:stretch>
                    </p:blipFill>
                    <p:spPr>
                      <a:xfrm>
                        <a:off x="1124719" y="0"/>
                        <a:ext cx="9942562" cy="6858000"/>
                      </a:xfrm>
                      <a:prstGeom prst="rect">
                        <a:avLst/>
                      </a:prstGeom>
                    </p:spPr>
                  </p:pic>
                </p:oleObj>
              </mc:Fallback>
            </mc:AlternateContent>
          </a:graphicData>
        </a:graphic>
      </p:graphicFrame>
    </p:spTree>
    <p:extLst>
      <p:ext uri="{BB962C8B-B14F-4D97-AF65-F5344CB8AC3E}">
        <p14:creationId xmlns:p14="http://schemas.microsoft.com/office/powerpoint/2010/main" val="28294461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0D2A9659-3787-067E-5D77-975480BC45D3}"/>
              </a:ext>
            </a:extLst>
          </p:cNvPr>
          <p:cNvGraphicFramePr>
            <a:graphicFrameLocks noChangeAspect="1"/>
          </p:cNvGraphicFramePr>
          <p:nvPr>
            <p:extLst>
              <p:ext uri="{D42A27DB-BD31-4B8C-83A1-F6EECF244321}">
                <p14:modId xmlns:p14="http://schemas.microsoft.com/office/powerpoint/2010/main" val="2920531330"/>
              </p:ext>
            </p:extLst>
          </p:nvPr>
        </p:nvGraphicFramePr>
        <p:xfrm>
          <a:off x="1656937" y="0"/>
          <a:ext cx="8545119" cy="6858000"/>
        </p:xfrm>
        <a:graphic>
          <a:graphicData uri="http://schemas.openxmlformats.org/presentationml/2006/ole">
            <mc:AlternateContent xmlns:mc="http://schemas.openxmlformats.org/markup-compatibility/2006">
              <mc:Choice xmlns:v="urn:schemas-microsoft-com:vml" Requires="v">
                <p:oleObj name="Bitmap Image" r:id="rId2" imgW="7059240" imgH="5666040" progId="PBrush">
                  <p:embed/>
                </p:oleObj>
              </mc:Choice>
              <mc:Fallback>
                <p:oleObj name="Bitmap Image" r:id="rId2" imgW="7059240" imgH="5666040" progId="PBrush">
                  <p:embed/>
                  <p:pic>
                    <p:nvPicPr>
                      <p:cNvPr id="0" name=""/>
                      <p:cNvPicPr/>
                      <p:nvPr/>
                    </p:nvPicPr>
                    <p:blipFill>
                      <a:blip r:embed="rId3"/>
                      <a:stretch>
                        <a:fillRect/>
                      </a:stretch>
                    </p:blipFill>
                    <p:spPr>
                      <a:xfrm>
                        <a:off x="1656937" y="0"/>
                        <a:ext cx="8545119" cy="6858000"/>
                      </a:xfrm>
                      <a:prstGeom prst="rect">
                        <a:avLst/>
                      </a:prstGeom>
                    </p:spPr>
                  </p:pic>
                </p:oleObj>
              </mc:Fallback>
            </mc:AlternateContent>
          </a:graphicData>
        </a:graphic>
      </p:graphicFrame>
    </p:spTree>
    <p:extLst>
      <p:ext uri="{BB962C8B-B14F-4D97-AF65-F5344CB8AC3E}">
        <p14:creationId xmlns:p14="http://schemas.microsoft.com/office/powerpoint/2010/main" val="15084949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3"/>
        <p:cNvGrpSpPr/>
        <p:nvPr/>
      </p:nvGrpSpPr>
      <p:grpSpPr>
        <a:xfrm>
          <a:off x="0" y="0"/>
          <a:ext cx="0" cy="0"/>
          <a:chOff x="0" y="0"/>
          <a:chExt cx="0" cy="0"/>
        </a:xfrm>
      </p:grpSpPr>
      <p:sp>
        <p:nvSpPr>
          <p:cNvPr id="984" name="Google Shape;984;p147"/>
          <p:cNvSpPr/>
          <p:nvPr/>
        </p:nvSpPr>
        <p:spPr>
          <a:xfrm>
            <a:off x="0" y="152401"/>
            <a:ext cx="12192000" cy="3970277"/>
          </a:xfrm>
          <a:prstGeom prst="rect">
            <a:avLst/>
          </a:prstGeom>
          <a:noFill/>
          <a:ln>
            <a:noFill/>
          </a:ln>
        </p:spPr>
        <p:txBody>
          <a:bodyPr spcFirstLastPara="1" wrap="square" lIns="91425" tIns="45700" rIns="91425" bIns="45700" anchor="t" anchorCtr="0">
            <a:spAutoFit/>
          </a:bodyPr>
          <a:lstStyle/>
          <a:p>
            <a:pPr>
              <a:lnSpc>
                <a:spcPct val="150000"/>
              </a:lnSpc>
              <a:buClr>
                <a:srgbClr val="000000"/>
              </a:buClr>
              <a:buSzPts val="2200"/>
            </a:pPr>
            <a:r>
              <a:rPr lang="en-US" sz="2400" b="1" dirty="0">
                <a:solidFill>
                  <a:srgbClr val="000000"/>
                </a:solidFill>
                <a:latin typeface="Times New Roman"/>
                <a:ea typeface="Times New Roman"/>
                <a:cs typeface="Times New Roman"/>
                <a:sym typeface="Times New Roman"/>
              </a:rPr>
              <a:t>Amino Acids: </a:t>
            </a:r>
            <a:r>
              <a:rPr lang="en-US" sz="2400" dirty="0">
                <a:solidFill>
                  <a:schemeClr val="dk1"/>
                </a:solidFill>
                <a:latin typeface="Times New Roman"/>
                <a:ea typeface="Times New Roman"/>
                <a:cs typeface="Times New Roman"/>
                <a:sym typeface="Times New Roman"/>
              </a:rPr>
              <a:t> proteins are made up of </a:t>
            </a:r>
            <a:r>
              <a:rPr lang="en-US" sz="2400" b="1" dirty="0">
                <a:solidFill>
                  <a:schemeClr val="dk1"/>
                </a:solidFill>
                <a:latin typeface="Times New Roman"/>
                <a:ea typeface="Times New Roman"/>
                <a:cs typeface="Times New Roman"/>
                <a:sym typeface="Times New Roman"/>
              </a:rPr>
              <a:t>amino acids </a:t>
            </a:r>
            <a:r>
              <a:rPr lang="en-US" sz="2400" dirty="0">
                <a:solidFill>
                  <a:schemeClr val="dk1"/>
                </a:solidFill>
                <a:latin typeface="Times New Roman"/>
                <a:ea typeface="Times New Roman"/>
                <a:cs typeface="Times New Roman"/>
                <a:sym typeface="Times New Roman"/>
              </a:rPr>
              <a:t>joined by </a:t>
            </a:r>
            <a:r>
              <a:rPr lang="en-US" sz="2400" b="1" dirty="0">
                <a:solidFill>
                  <a:schemeClr val="dk1"/>
                </a:solidFill>
                <a:latin typeface="Times New Roman"/>
                <a:ea typeface="Times New Roman"/>
                <a:cs typeface="Times New Roman"/>
                <a:sym typeface="Times New Roman"/>
              </a:rPr>
              <a:t>peptide bonds</a:t>
            </a:r>
            <a:r>
              <a:rPr lang="en-US" sz="2400" dirty="0">
                <a:solidFill>
                  <a:schemeClr val="dk1"/>
                </a:solidFill>
                <a:latin typeface="Times New Roman"/>
                <a:ea typeface="Times New Roman"/>
                <a:cs typeface="Times New Roman"/>
                <a:sym typeface="Times New Roman"/>
              </a:rPr>
              <a:t>. Each protein can be broken into the constituents amino acids by a variety of methods to study the free amino acids. Twenty different amino acids are found in protein. The first amino acid discovered was </a:t>
            </a:r>
            <a:r>
              <a:rPr lang="en-US" sz="2400" dirty="0" err="1">
                <a:solidFill>
                  <a:schemeClr val="dk1"/>
                </a:solidFill>
                <a:latin typeface="Times New Roman"/>
                <a:ea typeface="Times New Roman"/>
                <a:cs typeface="Times New Roman"/>
                <a:sym typeface="Times New Roman"/>
              </a:rPr>
              <a:t>asparagines</a:t>
            </a:r>
            <a:r>
              <a:rPr lang="en-US" sz="2400" dirty="0">
                <a:solidFill>
                  <a:schemeClr val="dk1"/>
                </a:solidFill>
                <a:latin typeface="Times New Roman"/>
                <a:ea typeface="Times New Roman"/>
                <a:cs typeface="Times New Roman"/>
                <a:sym typeface="Times New Roman"/>
              </a:rPr>
              <a:t> in 1806. The name of amino acids were trivial or classical or in few cases derived from the food source from which they were isolated first. For examples; Asparagine was isolated from asparagus, glutamate from wheat gluten, tyrosine from cheese (</a:t>
            </a:r>
            <a:r>
              <a:rPr lang="en-US" sz="2400" dirty="0" err="1">
                <a:solidFill>
                  <a:schemeClr val="dk1"/>
                </a:solidFill>
                <a:latin typeface="Times New Roman"/>
                <a:ea typeface="Times New Roman"/>
                <a:cs typeface="Times New Roman"/>
                <a:sym typeface="Times New Roman"/>
              </a:rPr>
              <a:t>greek</a:t>
            </a:r>
            <a:r>
              <a:rPr lang="en-US" sz="2400" dirty="0">
                <a:solidFill>
                  <a:schemeClr val="dk1"/>
                </a:solidFill>
                <a:latin typeface="Times New Roman"/>
                <a:ea typeface="Times New Roman"/>
                <a:cs typeface="Times New Roman"/>
                <a:sym typeface="Times New Roman"/>
              </a:rPr>
              <a:t> tyros, cheese) and glycine has derived its name due to sweet taste (</a:t>
            </a:r>
            <a:r>
              <a:rPr lang="en-US" sz="2400" dirty="0" err="1">
                <a:solidFill>
                  <a:schemeClr val="dk1"/>
                </a:solidFill>
                <a:latin typeface="Times New Roman"/>
                <a:ea typeface="Times New Roman"/>
                <a:cs typeface="Times New Roman"/>
                <a:sym typeface="Times New Roman"/>
              </a:rPr>
              <a:t>greek</a:t>
            </a:r>
            <a:r>
              <a:rPr lang="en-US" sz="2400" dirty="0">
                <a:solidFill>
                  <a:schemeClr val="dk1"/>
                </a:solidFill>
                <a:latin typeface="Times New Roman"/>
                <a:ea typeface="Times New Roman"/>
                <a:cs typeface="Times New Roman"/>
                <a:sym typeface="Times New Roman"/>
              </a:rPr>
              <a:t> </a:t>
            </a:r>
            <a:r>
              <a:rPr lang="en-US" sz="2400" dirty="0" err="1">
                <a:solidFill>
                  <a:schemeClr val="dk1"/>
                </a:solidFill>
                <a:latin typeface="Times New Roman"/>
                <a:ea typeface="Times New Roman"/>
                <a:cs typeface="Times New Roman"/>
                <a:sym typeface="Times New Roman"/>
              </a:rPr>
              <a:t>Glycos</a:t>
            </a:r>
            <a:r>
              <a:rPr lang="en-US" sz="2400" dirty="0">
                <a:solidFill>
                  <a:schemeClr val="dk1"/>
                </a:solidFill>
                <a:latin typeface="Times New Roman"/>
                <a:ea typeface="Times New Roman"/>
                <a:cs typeface="Times New Roman"/>
                <a:sym typeface="Times New Roman"/>
              </a:rPr>
              <a:t>; sweet). </a:t>
            </a:r>
            <a:r>
              <a:rPr lang="en-US" sz="2400" b="1" dirty="0">
                <a:solidFill>
                  <a:srgbClr val="000000"/>
                </a:solidFill>
                <a:latin typeface="Times New Roman"/>
                <a:ea typeface="Times New Roman"/>
                <a:cs typeface="Times New Roman"/>
                <a:sym typeface="Times New Roman"/>
              </a:rPr>
              <a:t> </a:t>
            </a:r>
            <a:endParaRPr sz="2400" dirty="0">
              <a:solidFill>
                <a:schemeClr val="dk1"/>
              </a:solidFill>
              <a:latin typeface="Times New Roman"/>
              <a:ea typeface="Times New Roman"/>
              <a:cs typeface="Times New Roman"/>
              <a:sym typeface="Times New Roman"/>
            </a:endParaRPr>
          </a:p>
        </p:txBody>
      </p:sp>
      <p:pic>
        <p:nvPicPr>
          <p:cNvPr id="985" name="Google Shape;985;p147"/>
          <p:cNvPicPr preferRelativeResize="0"/>
          <p:nvPr/>
        </p:nvPicPr>
        <p:blipFill rotWithShape="1">
          <a:blip r:embed="rId3">
            <a:alphaModFix/>
          </a:blip>
          <a:srcRect/>
          <a:stretch/>
        </p:blipFill>
        <p:spPr>
          <a:xfrm>
            <a:off x="4393870" y="4369082"/>
            <a:ext cx="3124200" cy="207226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C7A9ABBF-1C69-7EA4-755E-4088BBCB2277}"/>
              </a:ext>
            </a:extLst>
          </p:cNvPr>
          <p:cNvGraphicFramePr>
            <a:graphicFrameLocks noChangeAspect="1"/>
          </p:cNvGraphicFramePr>
          <p:nvPr>
            <p:extLst>
              <p:ext uri="{D42A27DB-BD31-4B8C-83A1-F6EECF244321}">
                <p14:modId xmlns:p14="http://schemas.microsoft.com/office/powerpoint/2010/main" val="3610373468"/>
              </p:ext>
            </p:extLst>
          </p:nvPr>
        </p:nvGraphicFramePr>
        <p:xfrm>
          <a:off x="832084" y="0"/>
          <a:ext cx="10527832" cy="6858000"/>
        </p:xfrm>
        <a:graphic>
          <a:graphicData uri="http://schemas.openxmlformats.org/presentationml/2006/ole">
            <mc:AlternateContent xmlns:mc="http://schemas.openxmlformats.org/markup-compatibility/2006">
              <mc:Choice xmlns:v="urn:schemas-microsoft-com:vml" Requires="v">
                <p:oleObj name="Bitmap Image" r:id="rId2" imgW="6558480" imgH="4272480" progId="PBrush">
                  <p:embed/>
                </p:oleObj>
              </mc:Choice>
              <mc:Fallback>
                <p:oleObj name="Bitmap Image" r:id="rId2" imgW="6558480" imgH="4272480" progId="PBrush">
                  <p:embed/>
                  <p:pic>
                    <p:nvPicPr>
                      <p:cNvPr id="0" name=""/>
                      <p:cNvPicPr/>
                      <p:nvPr/>
                    </p:nvPicPr>
                    <p:blipFill>
                      <a:blip r:embed="rId3"/>
                      <a:stretch>
                        <a:fillRect/>
                      </a:stretch>
                    </p:blipFill>
                    <p:spPr>
                      <a:xfrm>
                        <a:off x="832084" y="0"/>
                        <a:ext cx="10527832" cy="6858000"/>
                      </a:xfrm>
                      <a:prstGeom prst="rect">
                        <a:avLst/>
                      </a:prstGeom>
                    </p:spPr>
                  </p:pic>
                </p:oleObj>
              </mc:Fallback>
            </mc:AlternateContent>
          </a:graphicData>
        </a:graphic>
      </p:graphicFrame>
    </p:spTree>
    <p:extLst>
      <p:ext uri="{BB962C8B-B14F-4D97-AF65-F5344CB8AC3E}">
        <p14:creationId xmlns:p14="http://schemas.microsoft.com/office/powerpoint/2010/main" val="5977942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F0AA1CAD-0401-F26F-7114-C612C62F5CEB}"/>
              </a:ext>
            </a:extLst>
          </p:cNvPr>
          <p:cNvGraphicFramePr>
            <a:graphicFrameLocks noChangeAspect="1"/>
          </p:cNvGraphicFramePr>
          <p:nvPr>
            <p:extLst>
              <p:ext uri="{D42A27DB-BD31-4B8C-83A1-F6EECF244321}">
                <p14:modId xmlns:p14="http://schemas.microsoft.com/office/powerpoint/2010/main" val="3957806093"/>
              </p:ext>
            </p:extLst>
          </p:nvPr>
        </p:nvGraphicFramePr>
        <p:xfrm>
          <a:off x="782034" y="1"/>
          <a:ext cx="10791833" cy="6858000"/>
        </p:xfrm>
        <a:graphic>
          <a:graphicData uri="http://schemas.openxmlformats.org/presentationml/2006/ole">
            <mc:AlternateContent xmlns:mc="http://schemas.openxmlformats.org/markup-compatibility/2006">
              <mc:Choice xmlns:v="urn:schemas-microsoft-com:vml" Requires="v">
                <p:oleObj name="Bitmap Image" r:id="rId2" imgW="6210360" imgH="3945960" progId="PBrush">
                  <p:embed/>
                </p:oleObj>
              </mc:Choice>
              <mc:Fallback>
                <p:oleObj name="Bitmap Image" r:id="rId2" imgW="6210360" imgH="3945960" progId="PBrush">
                  <p:embed/>
                  <p:pic>
                    <p:nvPicPr>
                      <p:cNvPr id="0" name=""/>
                      <p:cNvPicPr/>
                      <p:nvPr/>
                    </p:nvPicPr>
                    <p:blipFill>
                      <a:blip r:embed="rId3"/>
                      <a:stretch>
                        <a:fillRect/>
                      </a:stretch>
                    </p:blipFill>
                    <p:spPr>
                      <a:xfrm>
                        <a:off x="782034" y="1"/>
                        <a:ext cx="10791833" cy="6858000"/>
                      </a:xfrm>
                      <a:prstGeom prst="rect">
                        <a:avLst/>
                      </a:prstGeom>
                    </p:spPr>
                  </p:pic>
                </p:oleObj>
              </mc:Fallback>
            </mc:AlternateContent>
          </a:graphicData>
        </a:graphic>
      </p:graphicFrame>
    </p:spTree>
    <p:extLst>
      <p:ext uri="{BB962C8B-B14F-4D97-AF65-F5344CB8AC3E}">
        <p14:creationId xmlns:p14="http://schemas.microsoft.com/office/powerpoint/2010/main" val="21400514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24408B9-7122-4822-B495-016D245F07A4}"/>
              </a:ext>
            </a:extLst>
          </p:cNvPr>
          <p:cNvSpPr txBox="1"/>
          <p:nvPr/>
        </p:nvSpPr>
        <p:spPr>
          <a:xfrm>
            <a:off x="4993775" y="2615075"/>
            <a:ext cx="2204450" cy="784830"/>
          </a:xfrm>
          <a:prstGeom prst="rect">
            <a:avLst/>
          </a:prstGeom>
          <a:noFill/>
        </p:spPr>
        <p:txBody>
          <a:bodyPr wrap="none" rtlCol="0">
            <a:spAutoFit/>
          </a:bodyPr>
          <a:lstStyle/>
          <a:p>
            <a:r>
              <a:rPr lang="en-GB" sz="4500" b="1" dirty="0">
                <a:latin typeface="Arial" panose="020B0604020202020204" pitchFamily="34" charset="0"/>
                <a:cs typeface="Arial" panose="020B0604020202020204" pitchFamily="34" charset="0"/>
              </a:rPr>
              <a:t>Thanks</a:t>
            </a:r>
            <a:endParaRPr lang="en-BB" sz="45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384145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89"/>
        <p:cNvGrpSpPr/>
        <p:nvPr/>
      </p:nvGrpSpPr>
      <p:grpSpPr>
        <a:xfrm>
          <a:off x="0" y="0"/>
          <a:ext cx="0" cy="0"/>
          <a:chOff x="0" y="0"/>
          <a:chExt cx="0" cy="0"/>
        </a:xfrm>
      </p:grpSpPr>
      <p:sp>
        <p:nvSpPr>
          <p:cNvPr id="990" name="Google Shape;990;p148"/>
          <p:cNvSpPr/>
          <p:nvPr/>
        </p:nvSpPr>
        <p:spPr>
          <a:xfrm>
            <a:off x="0" y="0"/>
            <a:ext cx="12192000" cy="5262939"/>
          </a:xfrm>
          <a:prstGeom prst="rect">
            <a:avLst/>
          </a:prstGeom>
          <a:noFill/>
          <a:ln>
            <a:noFill/>
          </a:ln>
        </p:spPr>
        <p:txBody>
          <a:bodyPr spcFirstLastPara="1" wrap="square" lIns="91425" tIns="45700" rIns="91425" bIns="45700" anchor="t" anchorCtr="0">
            <a:spAutoFit/>
          </a:bodyPr>
          <a:lstStyle/>
          <a:p>
            <a:pPr>
              <a:buClr>
                <a:srgbClr val="000000"/>
              </a:buClr>
              <a:buSzPts val="2200"/>
            </a:pPr>
            <a:r>
              <a:rPr lang="en-US" sz="2400" b="1" dirty="0">
                <a:solidFill>
                  <a:srgbClr val="000000"/>
                </a:solidFill>
                <a:latin typeface="Times New Roman" panose="02020603050405020304" pitchFamily="18" charset="0"/>
                <a:ea typeface="Times New Roman"/>
                <a:cs typeface="Times New Roman" panose="02020603050405020304" pitchFamily="18" charset="0"/>
                <a:sym typeface="Times New Roman"/>
              </a:rPr>
              <a:t>Amino acids share common structure: </a:t>
            </a:r>
            <a:endParaRPr sz="2400" dirty="0">
              <a:solidFill>
                <a:srgbClr val="000000"/>
              </a:solidFill>
              <a:latin typeface="Times New Roman" panose="02020603050405020304" pitchFamily="18" charset="0"/>
              <a:ea typeface="Arial"/>
              <a:cs typeface="Times New Roman" panose="02020603050405020304" pitchFamily="18" charset="0"/>
              <a:sym typeface="Arial"/>
            </a:endParaRPr>
          </a:p>
          <a:p>
            <a:pPr marL="457200" indent="-457200">
              <a:buClr>
                <a:schemeClr val="dk1"/>
              </a:buClr>
              <a:buSzPts val="2200"/>
              <a:buFont typeface="Times New Roman"/>
              <a:buAutoNum type="arabicParenR"/>
            </a:pPr>
            <a:r>
              <a:rPr lang="en-US" sz="2400" dirty="0">
                <a:solidFill>
                  <a:schemeClr val="dk1"/>
                </a:solidFill>
                <a:latin typeface="Times New Roman" panose="02020603050405020304" pitchFamily="18" charset="0"/>
                <a:ea typeface="Times New Roman"/>
                <a:cs typeface="Times New Roman" panose="02020603050405020304" pitchFamily="18" charset="0"/>
                <a:sym typeface="Times New Roman"/>
              </a:rPr>
              <a:t>All 20 amino acids are α-amino acids with a common structure. Each amino acid has a carboxyl group and amine group attached to the primary carbon (the α-carbon). </a:t>
            </a:r>
            <a:endParaRPr sz="2400" dirty="0">
              <a:solidFill>
                <a:srgbClr val="000000"/>
              </a:solidFill>
              <a:latin typeface="Times New Roman" panose="02020603050405020304" pitchFamily="18" charset="0"/>
              <a:ea typeface="Arial"/>
              <a:cs typeface="Times New Roman" panose="02020603050405020304" pitchFamily="18" charset="0"/>
              <a:sym typeface="Arial"/>
            </a:endParaRPr>
          </a:p>
          <a:p>
            <a:pPr marL="457200" indent="-457200">
              <a:buClr>
                <a:schemeClr val="dk1"/>
              </a:buClr>
              <a:buSzPts val="2200"/>
              <a:buFont typeface="Times New Roman"/>
              <a:buAutoNum type="arabicParenR"/>
            </a:pPr>
            <a:r>
              <a:rPr lang="en-US" sz="2400" dirty="0">
                <a:solidFill>
                  <a:schemeClr val="dk1"/>
                </a:solidFill>
                <a:latin typeface="Times New Roman" panose="02020603050405020304" pitchFamily="18" charset="0"/>
                <a:ea typeface="Times New Roman"/>
                <a:cs typeface="Times New Roman" panose="02020603050405020304" pitchFamily="18" charset="0"/>
                <a:sym typeface="Times New Roman"/>
              </a:rPr>
              <a:t>They differ from each other in terms of side chain or R group. The side chain varies in structure, chemical nature and that has influence on the over all property of amino acid. </a:t>
            </a:r>
            <a:endParaRPr sz="2400" dirty="0">
              <a:solidFill>
                <a:srgbClr val="000000"/>
              </a:solidFill>
              <a:latin typeface="Times New Roman" panose="02020603050405020304" pitchFamily="18" charset="0"/>
              <a:ea typeface="Arial"/>
              <a:cs typeface="Times New Roman" panose="02020603050405020304" pitchFamily="18" charset="0"/>
              <a:sym typeface="Arial"/>
            </a:endParaRPr>
          </a:p>
          <a:p>
            <a:pPr marL="457200" indent="-457200">
              <a:buClr>
                <a:schemeClr val="dk1"/>
              </a:buClr>
              <a:buSzPts val="2200"/>
              <a:buFont typeface="Times New Roman"/>
              <a:buAutoNum type="arabicParenR"/>
            </a:pPr>
            <a:r>
              <a:rPr lang="en-US" sz="2400" dirty="0">
                <a:solidFill>
                  <a:schemeClr val="dk1"/>
                </a:solidFill>
                <a:latin typeface="Times New Roman" panose="02020603050405020304" pitchFamily="18" charset="0"/>
                <a:ea typeface="Times New Roman"/>
                <a:cs typeface="Times New Roman" panose="02020603050405020304" pitchFamily="18" charset="0"/>
                <a:sym typeface="Times New Roman"/>
              </a:rPr>
              <a:t>Except Glycine, each carbon is attached to the four different groups; making it a chiral center to give stereoisomers. There are two common forms of stereoisomers called as enantiomers found in the amino acids. These are non-superimposable mirror images to each other, for example, L and D-alanine.</a:t>
            </a:r>
            <a:endParaRPr sz="2400" dirty="0">
              <a:solidFill>
                <a:srgbClr val="000000"/>
              </a:solidFill>
              <a:latin typeface="Times New Roman" panose="02020603050405020304" pitchFamily="18" charset="0"/>
              <a:ea typeface="Arial"/>
              <a:cs typeface="Times New Roman" panose="02020603050405020304" pitchFamily="18" charset="0"/>
              <a:sym typeface="Arial"/>
            </a:endParaRPr>
          </a:p>
          <a:p>
            <a:pPr marL="457200" indent="-457200">
              <a:buClr>
                <a:schemeClr val="dk1"/>
              </a:buClr>
              <a:buSzPts val="2200"/>
              <a:buFont typeface="Times New Roman"/>
              <a:buAutoNum type="arabicParenR"/>
            </a:pPr>
            <a:r>
              <a:rPr lang="en-US" sz="2400" dirty="0">
                <a:solidFill>
                  <a:schemeClr val="dk1"/>
                </a:solidFill>
                <a:latin typeface="Times New Roman" panose="02020603050405020304" pitchFamily="18" charset="0"/>
                <a:ea typeface="Times New Roman"/>
                <a:cs typeface="Times New Roman" panose="02020603050405020304" pitchFamily="18" charset="0"/>
                <a:sym typeface="Times New Roman"/>
              </a:rPr>
              <a:t>Amino acid names are often abbreviated as either three letters or single letters.</a:t>
            </a:r>
            <a:endParaRPr sz="2400" dirty="0">
              <a:solidFill>
                <a:srgbClr val="000000"/>
              </a:solidFill>
              <a:latin typeface="Times New Roman" panose="02020603050405020304" pitchFamily="18" charset="0"/>
              <a:ea typeface="Arial"/>
              <a:cs typeface="Times New Roman" panose="02020603050405020304" pitchFamily="18" charset="0"/>
              <a:sym typeface="Arial"/>
            </a:endParaRPr>
          </a:p>
          <a:p>
            <a:pPr marL="457200" indent="-457200">
              <a:buClr>
                <a:schemeClr val="dk1"/>
              </a:buClr>
              <a:buSzPts val="2200"/>
              <a:buFont typeface="Times New Roman"/>
              <a:buAutoNum type="arabicParenR"/>
            </a:pPr>
            <a:r>
              <a:rPr lang="en-US" sz="2400" dirty="0">
                <a:solidFill>
                  <a:schemeClr val="dk1"/>
                </a:solidFill>
                <a:latin typeface="Times New Roman" panose="02020603050405020304" pitchFamily="18" charset="0"/>
                <a:ea typeface="Times New Roman"/>
                <a:cs typeface="Times New Roman" panose="02020603050405020304" pitchFamily="18" charset="0"/>
                <a:sym typeface="Times New Roman"/>
              </a:rPr>
              <a:t>The amino acid sidechains in a peptide can become modified, extending the functional repertoire of amino acids to more than hundred different amino acids. </a:t>
            </a:r>
            <a:endParaRPr sz="2400" dirty="0">
              <a:solidFill>
                <a:srgbClr val="000000"/>
              </a:solidFill>
              <a:latin typeface="Times New Roman" panose="02020603050405020304" pitchFamily="18" charset="0"/>
              <a:ea typeface="Arial"/>
              <a:cs typeface="Times New Roman" panose="02020603050405020304" pitchFamily="18" charset="0"/>
              <a:sym typeface="Arial"/>
            </a:endParaRPr>
          </a:p>
          <a:p>
            <a:pPr marL="457200" indent="-457200">
              <a:buClr>
                <a:schemeClr val="dk1"/>
              </a:buClr>
              <a:buSzPts val="2200"/>
              <a:buFont typeface="Times New Roman"/>
              <a:buAutoNum type="arabicParenR"/>
            </a:pPr>
            <a:r>
              <a:rPr lang="en-US" sz="2400" dirty="0">
                <a:solidFill>
                  <a:schemeClr val="dk1"/>
                </a:solidFill>
                <a:latin typeface="Times New Roman" panose="02020603050405020304" pitchFamily="18" charset="0"/>
                <a:ea typeface="Times New Roman"/>
                <a:cs typeface="Times New Roman" panose="02020603050405020304" pitchFamily="18" charset="0"/>
                <a:sym typeface="Times New Roman"/>
              </a:rPr>
              <a:t>A protein’s amino acid sequence determines its three-dimensional structure (conformation). In turn, a protein’s structure determines the function of that protein</a:t>
            </a:r>
            <a:endParaRPr sz="2400" dirty="0">
              <a:solidFill>
                <a:srgbClr val="000000"/>
              </a:solidFill>
              <a:latin typeface="Times New Roman" panose="02020603050405020304" pitchFamily="18" charset="0"/>
              <a:ea typeface="Arial"/>
              <a:cs typeface="Times New Roman" panose="02020603050405020304" pitchFamily="18" charset="0"/>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94"/>
        <p:cNvGrpSpPr/>
        <p:nvPr/>
      </p:nvGrpSpPr>
      <p:grpSpPr>
        <a:xfrm>
          <a:off x="0" y="0"/>
          <a:ext cx="0" cy="0"/>
          <a:chOff x="0" y="0"/>
          <a:chExt cx="0" cy="0"/>
        </a:xfrm>
      </p:grpSpPr>
      <p:sp>
        <p:nvSpPr>
          <p:cNvPr id="995" name="Google Shape;995;p149"/>
          <p:cNvSpPr/>
          <p:nvPr/>
        </p:nvSpPr>
        <p:spPr>
          <a:xfrm>
            <a:off x="0" y="0"/>
            <a:ext cx="12192000" cy="1615787"/>
          </a:xfrm>
          <a:prstGeom prst="rect">
            <a:avLst/>
          </a:prstGeom>
          <a:noFill/>
          <a:ln>
            <a:noFill/>
          </a:ln>
        </p:spPr>
        <p:txBody>
          <a:bodyPr spcFirstLastPara="1" wrap="square" lIns="91425" tIns="45700" rIns="91425" bIns="45700" anchor="t" anchorCtr="0">
            <a:spAutoFit/>
          </a:bodyPr>
          <a:lstStyle/>
          <a:p>
            <a:pPr>
              <a:lnSpc>
                <a:spcPct val="150000"/>
              </a:lnSpc>
              <a:buClr>
                <a:srgbClr val="000000"/>
              </a:buClr>
              <a:buSzPts val="2200"/>
            </a:pPr>
            <a:r>
              <a:rPr lang="en-US" sz="2200" b="1" dirty="0">
                <a:solidFill>
                  <a:srgbClr val="000000"/>
                </a:solidFill>
                <a:latin typeface="Times New Roman"/>
                <a:ea typeface="Times New Roman"/>
                <a:cs typeface="Times New Roman"/>
                <a:sym typeface="Times New Roman"/>
              </a:rPr>
              <a:t>Amino acids are classified by R groups: </a:t>
            </a:r>
            <a:r>
              <a:rPr lang="en-US" sz="2200" dirty="0">
                <a:solidFill>
                  <a:schemeClr val="dk1"/>
                </a:solidFill>
                <a:latin typeface="Times New Roman"/>
                <a:ea typeface="Times New Roman"/>
                <a:cs typeface="Times New Roman"/>
                <a:sym typeface="Times New Roman"/>
              </a:rPr>
              <a:t>As discussed, different amino acids are classified based on the side chain or R group. All these 20 amino acids are denoted by first letter (3 or single) or other letter (3 or single). </a:t>
            </a:r>
            <a:endParaRPr sz="1400" dirty="0">
              <a:solidFill>
                <a:srgbClr val="000000"/>
              </a:solidFill>
              <a:latin typeface="Arial"/>
              <a:ea typeface="Arial"/>
              <a:cs typeface="Arial"/>
              <a:sym typeface="Arial"/>
            </a:endParaRPr>
          </a:p>
        </p:txBody>
      </p:sp>
      <p:pic>
        <p:nvPicPr>
          <p:cNvPr id="996" name="Google Shape;996;p149"/>
          <p:cNvPicPr preferRelativeResize="0"/>
          <p:nvPr/>
        </p:nvPicPr>
        <p:blipFill rotWithShape="1">
          <a:blip r:embed="rId3">
            <a:alphaModFix/>
          </a:blip>
          <a:srcRect/>
          <a:stretch/>
        </p:blipFill>
        <p:spPr>
          <a:xfrm>
            <a:off x="3886200" y="1107996"/>
            <a:ext cx="3810000" cy="559760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00"/>
        <p:cNvGrpSpPr/>
        <p:nvPr/>
      </p:nvGrpSpPr>
      <p:grpSpPr>
        <a:xfrm>
          <a:off x="0" y="0"/>
          <a:ext cx="0" cy="0"/>
          <a:chOff x="0" y="0"/>
          <a:chExt cx="0" cy="0"/>
        </a:xfrm>
      </p:grpSpPr>
      <p:sp>
        <p:nvSpPr>
          <p:cNvPr id="1001" name="Google Shape;1001;p150"/>
          <p:cNvSpPr/>
          <p:nvPr/>
        </p:nvSpPr>
        <p:spPr>
          <a:xfrm>
            <a:off x="-1" y="0"/>
            <a:ext cx="12192001" cy="1107955"/>
          </a:xfrm>
          <a:prstGeom prst="rect">
            <a:avLst/>
          </a:prstGeom>
          <a:noFill/>
          <a:ln>
            <a:noFill/>
          </a:ln>
        </p:spPr>
        <p:txBody>
          <a:bodyPr spcFirstLastPara="1" wrap="square" lIns="91425" tIns="45700" rIns="91425" bIns="45700" anchor="t" anchorCtr="0">
            <a:spAutoFit/>
          </a:bodyPr>
          <a:lstStyle/>
          <a:p>
            <a:pPr>
              <a:lnSpc>
                <a:spcPct val="150000"/>
              </a:lnSpc>
              <a:buClr>
                <a:srgbClr val="000000"/>
              </a:buClr>
              <a:buSzPts val="2200"/>
            </a:pPr>
            <a:r>
              <a:rPr lang="en-US" sz="2200" b="1" dirty="0">
                <a:solidFill>
                  <a:srgbClr val="000000"/>
                </a:solidFill>
                <a:latin typeface="Times New Roman"/>
                <a:ea typeface="Times New Roman"/>
                <a:cs typeface="Times New Roman"/>
                <a:sym typeface="Times New Roman"/>
              </a:rPr>
              <a:t>NONPOLAR, Aliphatic R Group: </a:t>
            </a:r>
            <a:r>
              <a:rPr lang="en-US" sz="2200" dirty="0">
                <a:solidFill>
                  <a:srgbClr val="000000"/>
                </a:solidFill>
                <a:latin typeface="Times New Roman"/>
                <a:ea typeface="Times New Roman"/>
                <a:cs typeface="Times New Roman"/>
                <a:sym typeface="Times New Roman"/>
              </a:rPr>
              <a:t>The R group in this amino acids are </a:t>
            </a:r>
            <a:r>
              <a:rPr lang="en-US" sz="2200" b="1" dirty="0">
                <a:solidFill>
                  <a:srgbClr val="000000"/>
                </a:solidFill>
                <a:latin typeface="Times New Roman"/>
                <a:ea typeface="Times New Roman"/>
                <a:cs typeface="Times New Roman"/>
                <a:sym typeface="Times New Roman"/>
              </a:rPr>
              <a:t>non-polar and  hydrophobic</a:t>
            </a:r>
            <a:r>
              <a:rPr lang="en-US" sz="2200" dirty="0">
                <a:solidFill>
                  <a:srgbClr val="000000"/>
                </a:solidFill>
                <a:latin typeface="Times New Roman"/>
                <a:ea typeface="Times New Roman"/>
                <a:cs typeface="Times New Roman"/>
                <a:sym typeface="Times New Roman"/>
              </a:rPr>
              <a:t>. Examples include are alanine, valine, leucine, isoleucine and glycine, methionine, proline. </a:t>
            </a:r>
            <a:endParaRPr sz="2200" dirty="0">
              <a:solidFill>
                <a:schemeClr val="dk1"/>
              </a:solidFill>
              <a:latin typeface="Calibri"/>
              <a:ea typeface="Calibri"/>
              <a:cs typeface="Calibri"/>
              <a:sym typeface="Calibri"/>
            </a:endParaRPr>
          </a:p>
        </p:txBody>
      </p:sp>
      <p:pic>
        <p:nvPicPr>
          <p:cNvPr id="1002" name="Google Shape;1002;p150"/>
          <p:cNvPicPr preferRelativeResize="0"/>
          <p:nvPr/>
        </p:nvPicPr>
        <p:blipFill rotWithShape="1">
          <a:blip r:embed="rId3">
            <a:alphaModFix/>
          </a:blip>
          <a:srcRect/>
          <a:stretch/>
        </p:blipFill>
        <p:spPr>
          <a:xfrm>
            <a:off x="1790699" y="1447801"/>
            <a:ext cx="8610600" cy="3305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06"/>
        <p:cNvGrpSpPr/>
        <p:nvPr/>
      </p:nvGrpSpPr>
      <p:grpSpPr>
        <a:xfrm>
          <a:off x="0" y="0"/>
          <a:ext cx="0" cy="0"/>
          <a:chOff x="0" y="0"/>
          <a:chExt cx="0" cy="0"/>
        </a:xfrm>
      </p:grpSpPr>
      <p:sp>
        <p:nvSpPr>
          <p:cNvPr id="1007" name="Google Shape;1007;p151"/>
          <p:cNvSpPr/>
          <p:nvPr/>
        </p:nvSpPr>
        <p:spPr>
          <a:xfrm>
            <a:off x="0" y="76200"/>
            <a:ext cx="12192000" cy="1615787"/>
          </a:xfrm>
          <a:prstGeom prst="rect">
            <a:avLst/>
          </a:prstGeom>
          <a:noFill/>
          <a:ln>
            <a:noFill/>
          </a:ln>
        </p:spPr>
        <p:txBody>
          <a:bodyPr spcFirstLastPara="1" wrap="square" lIns="91425" tIns="45700" rIns="91425" bIns="45700" anchor="t" anchorCtr="0">
            <a:spAutoFit/>
          </a:bodyPr>
          <a:lstStyle/>
          <a:p>
            <a:pPr>
              <a:lnSpc>
                <a:spcPct val="150000"/>
              </a:lnSpc>
              <a:buClr>
                <a:srgbClr val="000000"/>
              </a:buClr>
              <a:buSzPts val="2200"/>
            </a:pPr>
            <a:r>
              <a:rPr lang="en-US" sz="2200" b="1" dirty="0">
                <a:solidFill>
                  <a:srgbClr val="000000"/>
                </a:solidFill>
                <a:latin typeface="Times New Roman"/>
                <a:ea typeface="Times New Roman"/>
                <a:cs typeface="Times New Roman"/>
                <a:sym typeface="Times New Roman"/>
              </a:rPr>
              <a:t>POLAR, Uncharged R Groups: </a:t>
            </a:r>
            <a:r>
              <a:rPr lang="en-US" sz="2200" dirty="0">
                <a:solidFill>
                  <a:srgbClr val="000000"/>
                </a:solidFill>
                <a:latin typeface="Times New Roman"/>
                <a:ea typeface="Times New Roman"/>
                <a:cs typeface="Times New Roman"/>
                <a:sym typeface="Times New Roman"/>
              </a:rPr>
              <a:t>The R group in this amino acids are uncharged and they are more polar than hydrophobic amino acids. Examples include are serine, threonine, cysteine, </a:t>
            </a:r>
            <a:r>
              <a:rPr lang="en-US" sz="2200" dirty="0" err="1">
                <a:solidFill>
                  <a:srgbClr val="000000"/>
                </a:solidFill>
                <a:latin typeface="Times New Roman"/>
                <a:ea typeface="Times New Roman"/>
                <a:cs typeface="Times New Roman"/>
                <a:sym typeface="Times New Roman"/>
              </a:rPr>
              <a:t>asparagines</a:t>
            </a:r>
            <a:r>
              <a:rPr lang="en-US" sz="2200" dirty="0">
                <a:solidFill>
                  <a:srgbClr val="000000"/>
                </a:solidFill>
                <a:latin typeface="Times New Roman"/>
                <a:ea typeface="Times New Roman"/>
                <a:cs typeface="Times New Roman"/>
                <a:sym typeface="Times New Roman"/>
              </a:rPr>
              <a:t> and glutamine. </a:t>
            </a:r>
            <a:endParaRPr sz="2200" dirty="0">
              <a:solidFill>
                <a:schemeClr val="dk1"/>
              </a:solidFill>
              <a:latin typeface="Calibri"/>
              <a:ea typeface="Calibri"/>
              <a:cs typeface="Calibri"/>
              <a:sym typeface="Calibri"/>
            </a:endParaRPr>
          </a:p>
        </p:txBody>
      </p:sp>
      <p:pic>
        <p:nvPicPr>
          <p:cNvPr id="1008" name="Google Shape;1008;p151"/>
          <p:cNvPicPr preferRelativeResize="0"/>
          <p:nvPr/>
        </p:nvPicPr>
        <p:blipFill rotWithShape="1">
          <a:blip r:embed="rId3">
            <a:alphaModFix/>
          </a:blip>
          <a:srcRect/>
          <a:stretch/>
        </p:blipFill>
        <p:spPr>
          <a:xfrm>
            <a:off x="2093433" y="1371600"/>
            <a:ext cx="8005135" cy="4267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pic>
        <p:nvPicPr>
          <p:cNvPr id="1013" name="Google Shape;1013;p152"/>
          <p:cNvPicPr preferRelativeResize="0"/>
          <p:nvPr/>
        </p:nvPicPr>
        <p:blipFill rotWithShape="1">
          <a:blip r:embed="rId3">
            <a:alphaModFix/>
          </a:blip>
          <a:srcRect/>
          <a:stretch/>
        </p:blipFill>
        <p:spPr>
          <a:xfrm>
            <a:off x="2286000" y="885605"/>
            <a:ext cx="2552700" cy="1790700"/>
          </a:xfrm>
          <a:prstGeom prst="rect">
            <a:avLst/>
          </a:prstGeom>
          <a:noFill/>
          <a:ln>
            <a:noFill/>
          </a:ln>
        </p:spPr>
      </p:pic>
      <p:sp>
        <p:nvSpPr>
          <p:cNvPr id="1014" name="Google Shape;1014;p152"/>
          <p:cNvSpPr/>
          <p:nvPr/>
        </p:nvSpPr>
        <p:spPr>
          <a:xfrm>
            <a:off x="0" y="1"/>
            <a:ext cx="12192000" cy="769441"/>
          </a:xfrm>
          <a:prstGeom prst="rect">
            <a:avLst/>
          </a:prstGeom>
          <a:noFill/>
          <a:ln>
            <a:noFill/>
          </a:ln>
        </p:spPr>
        <p:txBody>
          <a:bodyPr spcFirstLastPara="1" wrap="square" lIns="91425" tIns="45700" rIns="91425" bIns="45700" anchor="t" anchorCtr="0">
            <a:spAutoFit/>
          </a:bodyPr>
          <a:lstStyle/>
          <a:p>
            <a:pPr>
              <a:buClr>
                <a:srgbClr val="000000"/>
              </a:buClr>
              <a:buSzPts val="2200"/>
            </a:pPr>
            <a:r>
              <a:rPr lang="en-US" sz="2200" b="1" dirty="0">
                <a:solidFill>
                  <a:srgbClr val="000000"/>
                </a:solidFill>
                <a:latin typeface="Times New Roman"/>
                <a:ea typeface="Times New Roman"/>
                <a:cs typeface="Times New Roman"/>
                <a:sym typeface="Times New Roman"/>
              </a:rPr>
              <a:t>AROMATIC R Groups: </a:t>
            </a:r>
            <a:r>
              <a:rPr lang="en-US" sz="2200" dirty="0">
                <a:solidFill>
                  <a:srgbClr val="000000"/>
                </a:solidFill>
                <a:latin typeface="Times New Roman"/>
                <a:ea typeface="Times New Roman"/>
                <a:cs typeface="Times New Roman"/>
                <a:sym typeface="Times New Roman"/>
              </a:rPr>
              <a:t>The R group in this amino acids are hydrophobic side chain. Examples include are Phenylalanine, tyrosine and tryptophan. </a:t>
            </a:r>
            <a:endParaRPr sz="2200" dirty="0">
              <a:solidFill>
                <a:schemeClr val="dk1"/>
              </a:solidFill>
              <a:latin typeface="Calibri"/>
              <a:ea typeface="Calibri"/>
              <a:cs typeface="Calibri"/>
              <a:sym typeface="Calibri"/>
            </a:endParaRPr>
          </a:p>
        </p:txBody>
      </p:sp>
      <p:pic>
        <p:nvPicPr>
          <p:cNvPr id="1015" name="Google Shape;1015;p152"/>
          <p:cNvPicPr preferRelativeResize="0"/>
          <p:nvPr/>
        </p:nvPicPr>
        <p:blipFill rotWithShape="1">
          <a:blip r:embed="rId4">
            <a:alphaModFix/>
          </a:blip>
          <a:srcRect/>
          <a:stretch/>
        </p:blipFill>
        <p:spPr>
          <a:xfrm>
            <a:off x="5181600" y="838201"/>
            <a:ext cx="4229100" cy="1590675"/>
          </a:xfrm>
          <a:prstGeom prst="rect">
            <a:avLst/>
          </a:prstGeom>
          <a:noFill/>
          <a:ln>
            <a:noFill/>
          </a:ln>
        </p:spPr>
      </p:pic>
      <p:sp>
        <p:nvSpPr>
          <p:cNvPr id="1016" name="Google Shape;1016;p152"/>
          <p:cNvSpPr/>
          <p:nvPr/>
        </p:nvSpPr>
        <p:spPr>
          <a:xfrm>
            <a:off x="0" y="3249565"/>
            <a:ext cx="12192000" cy="769401"/>
          </a:xfrm>
          <a:prstGeom prst="rect">
            <a:avLst/>
          </a:prstGeom>
          <a:noFill/>
          <a:ln>
            <a:noFill/>
          </a:ln>
        </p:spPr>
        <p:txBody>
          <a:bodyPr spcFirstLastPara="1" wrap="square" lIns="91425" tIns="45700" rIns="91425" bIns="45700" anchor="t" anchorCtr="0">
            <a:spAutoFit/>
          </a:bodyPr>
          <a:lstStyle/>
          <a:p>
            <a:pPr>
              <a:buClr>
                <a:srgbClr val="000000"/>
              </a:buClr>
              <a:buSzPts val="2200"/>
            </a:pPr>
            <a:r>
              <a:rPr lang="en-US" sz="2200" b="1" dirty="0">
                <a:solidFill>
                  <a:srgbClr val="000000"/>
                </a:solidFill>
                <a:latin typeface="Times New Roman"/>
                <a:ea typeface="Times New Roman"/>
                <a:cs typeface="Times New Roman"/>
                <a:sym typeface="Times New Roman"/>
              </a:rPr>
              <a:t>POSITVELY Charged (Basic) R Groups: </a:t>
            </a:r>
            <a:r>
              <a:rPr lang="en-US" sz="2200" dirty="0">
                <a:solidFill>
                  <a:srgbClr val="000000"/>
                </a:solidFill>
                <a:latin typeface="Times New Roman"/>
                <a:ea typeface="Times New Roman"/>
                <a:cs typeface="Times New Roman"/>
                <a:sym typeface="Times New Roman"/>
              </a:rPr>
              <a:t>The R group in this amino acids are acidic with net positive charge. Examples include are Arginine and Lysine. </a:t>
            </a:r>
            <a:endParaRPr sz="2200" dirty="0">
              <a:solidFill>
                <a:schemeClr val="dk1"/>
              </a:solidFill>
              <a:latin typeface="Calibri"/>
              <a:ea typeface="Calibri"/>
              <a:cs typeface="Calibri"/>
              <a:sym typeface="Calibri"/>
            </a:endParaRPr>
          </a:p>
        </p:txBody>
      </p:sp>
      <p:pic>
        <p:nvPicPr>
          <p:cNvPr id="1017" name="Google Shape;1017;p152"/>
          <p:cNvPicPr preferRelativeResize="0"/>
          <p:nvPr/>
        </p:nvPicPr>
        <p:blipFill rotWithShape="1">
          <a:blip r:embed="rId5">
            <a:alphaModFix/>
          </a:blip>
          <a:srcRect/>
          <a:stretch/>
        </p:blipFill>
        <p:spPr>
          <a:xfrm>
            <a:off x="1857375" y="4376804"/>
            <a:ext cx="8477250" cy="20478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1"/>
        <p:cNvGrpSpPr/>
        <p:nvPr/>
      </p:nvGrpSpPr>
      <p:grpSpPr>
        <a:xfrm>
          <a:off x="0" y="0"/>
          <a:ext cx="0" cy="0"/>
          <a:chOff x="0" y="0"/>
          <a:chExt cx="0" cy="0"/>
        </a:xfrm>
      </p:grpSpPr>
      <p:sp>
        <p:nvSpPr>
          <p:cNvPr id="1022" name="Google Shape;1022;p153"/>
          <p:cNvSpPr/>
          <p:nvPr/>
        </p:nvSpPr>
        <p:spPr>
          <a:xfrm>
            <a:off x="0" y="100941"/>
            <a:ext cx="12192000" cy="1107955"/>
          </a:xfrm>
          <a:prstGeom prst="rect">
            <a:avLst/>
          </a:prstGeom>
          <a:noFill/>
          <a:ln>
            <a:noFill/>
          </a:ln>
        </p:spPr>
        <p:txBody>
          <a:bodyPr spcFirstLastPara="1" wrap="square" lIns="91425" tIns="45700" rIns="91425" bIns="45700" anchor="t" anchorCtr="0">
            <a:spAutoFit/>
          </a:bodyPr>
          <a:lstStyle/>
          <a:p>
            <a:pPr>
              <a:lnSpc>
                <a:spcPct val="150000"/>
              </a:lnSpc>
              <a:buClr>
                <a:srgbClr val="000000"/>
              </a:buClr>
              <a:buSzPts val="2200"/>
            </a:pPr>
            <a:r>
              <a:rPr lang="en-US" sz="2200" b="1" dirty="0">
                <a:solidFill>
                  <a:srgbClr val="000000"/>
                </a:solidFill>
                <a:latin typeface="Times New Roman"/>
                <a:ea typeface="Times New Roman"/>
                <a:cs typeface="Times New Roman"/>
                <a:sym typeface="Times New Roman"/>
              </a:rPr>
              <a:t>NEGATIVELY Charged (Acidic), R Groups: </a:t>
            </a:r>
            <a:r>
              <a:rPr lang="en-US" sz="2200" dirty="0">
                <a:solidFill>
                  <a:srgbClr val="000000"/>
                </a:solidFill>
                <a:latin typeface="Times New Roman"/>
                <a:ea typeface="Times New Roman"/>
                <a:cs typeface="Times New Roman"/>
                <a:sym typeface="Times New Roman"/>
              </a:rPr>
              <a:t>The R group in this amino acids are basic with net negative charge. Examples include are aspartate and glutamate. </a:t>
            </a:r>
            <a:endParaRPr sz="2200" dirty="0">
              <a:solidFill>
                <a:schemeClr val="dk1"/>
              </a:solidFill>
              <a:latin typeface="Calibri"/>
              <a:ea typeface="Calibri"/>
              <a:cs typeface="Calibri"/>
              <a:sym typeface="Calibri"/>
            </a:endParaRPr>
          </a:p>
        </p:txBody>
      </p:sp>
      <p:pic>
        <p:nvPicPr>
          <p:cNvPr id="1023" name="Google Shape;1023;p153"/>
          <p:cNvPicPr preferRelativeResize="0"/>
          <p:nvPr/>
        </p:nvPicPr>
        <p:blipFill rotWithShape="1">
          <a:blip r:embed="rId3">
            <a:alphaModFix/>
          </a:blip>
          <a:srcRect/>
          <a:stretch/>
        </p:blipFill>
        <p:spPr>
          <a:xfrm>
            <a:off x="3124200" y="1136131"/>
            <a:ext cx="5257800" cy="2992696"/>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153</TotalTime>
  <Words>1652</Words>
  <Application>Microsoft Office PowerPoint</Application>
  <PresentationFormat>Widescreen</PresentationFormat>
  <Paragraphs>93</Paragraphs>
  <Slides>32</Slides>
  <Notes>20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32</vt:i4>
      </vt:variant>
    </vt:vector>
  </HeadingPairs>
  <TitlesOfParts>
    <vt:vector size="38" baseType="lpstr">
      <vt:lpstr>Arial</vt:lpstr>
      <vt:lpstr>Calibri</vt:lpstr>
      <vt:lpstr>Calibri Light</vt:lpstr>
      <vt:lpstr>Times New Roman</vt:lpstr>
      <vt:lpstr>Office Theme</vt:lpstr>
      <vt:lpstr>Bitmap Image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Saha Joyanta</dc:creator>
  <cp:lastModifiedBy>Joyanta</cp:lastModifiedBy>
  <cp:revision>10</cp:revision>
  <dcterms:created xsi:type="dcterms:W3CDTF">2022-08-30T07:04:11Z</dcterms:created>
  <dcterms:modified xsi:type="dcterms:W3CDTF">2023-02-05T02:32:32Z</dcterms:modified>
</cp:coreProperties>
</file>

<file path=docProps/thumbnail.jpeg>
</file>